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18288000" cy="10287000"/>
  <p:notesSz cx="6858000" cy="9144000"/>
  <p:embeddedFontLst>
    <p:embeddedFont>
      <p:font typeface="Clear Sans Bold" charset="1" panose="020B0803030202020304"/>
      <p:regular r:id="rId54"/>
    </p:embeddedFont>
    <p:embeddedFont>
      <p:font typeface="Clear Sans" charset="1" panose="020B0503030202020304"/>
      <p:regular r:id="rId55"/>
    </p:embeddedFont>
    <p:embeddedFont>
      <p:font typeface="Aerospace bold" charset="1" panose="0000050000000000000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4.png" Type="http://schemas.openxmlformats.org/officeDocument/2006/relationships/image"/><Relationship Id="rId9"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2.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3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41.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8.png" Type="http://schemas.openxmlformats.org/officeDocument/2006/relationships/image"/><Relationship Id="rId9" Target="../media/image4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5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https://rtc.edu.vn/do-kich-thuoc-bang-camera/" TargetMode="External" Type="http://schemas.openxmlformats.org/officeDocument/2006/relationships/hyperlink"/></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5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5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5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54.png" Type="http://schemas.openxmlformats.org/officeDocument/2006/relationships/image"/><Relationship Id="rId9" Target="../media/image5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58.png" Type="http://schemas.openxmlformats.org/officeDocument/2006/relationships/image"/><Relationship Id="rId9" Target="../media/image5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60.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1.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6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63.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6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65.png" Type="http://schemas.openxmlformats.org/officeDocument/2006/relationships/image"/><Relationship Id="rId9" Target="../media/image66.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67.png" Type="http://schemas.openxmlformats.org/officeDocument/2006/relationships/image"/><Relationship Id="rId9" Target="../media/image68.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69.png" Type="http://schemas.openxmlformats.org/officeDocument/2006/relationships/image"/><Relationship Id="rId9" Target="../media/image70.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2.png" Type="http://schemas.openxmlformats.org/officeDocument/2006/relationships/image"/><Relationship Id="rId9" Target="../media/image73.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172764" y="-1028700"/>
            <a:ext cx="3525140" cy="2057400"/>
          </a:xfrm>
          <a:custGeom>
            <a:avLst/>
            <a:gdLst/>
            <a:ahLst/>
            <a:cxnLst/>
            <a:rect r="r" b="b" t="t" l="l"/>
            <a:pathLst>
              <a:path h="2057400" w="3525140">
                <a:moveTo>
                  <a:pt x="3525140" y="0"/>
                </a:moveTo>
                <a:lnTo>
                  <a:pt x="0" y="0"/>
                </a:lnTo>
                <a:lnTo>
                  <a:pt x="0" y="2057400"/>
                </a:lnTo>
                <a:lnTo>
                  <a:pt x="3525140" y="2057400"/>
                </a:lnTo>
                <a:lnTo>
                  <a:pt x="35251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10800000">
            <a:off x="15935624" y="9258300"/>
            <a:ext cx="3525140" cy="2057400"/>
          </a:xfrm>
          <a:custGeom>
            <a:avLst/>
            <a:gdLst/>
            <a:ahLst/>
            <a:cxnLst/>
            <a:rect r="r" b="b" t="t" l="l"/>
            <a:pathLst>
              <a:path h="2057400" w="3525140">
                <a:moveTo>
                  <a:pt x="0" y="2057400"/>
                </a:moveTo>
                <a:lnTo>
                  <a:pt x="3525140" y="2057400"/>
                </a:lnTo>
                <a:lnTo>
                  <a:pt x="3525140" y="0"/>
                </a:lnTo>
                <a:lnTo>
                  <a:pt x="0" y="0"/>
                </a:lnTo>
                <a:lnTo>
                  <a:pt x="0" y="20574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2009158" y="2528403"/>
            <a:ext cx="5197928" cy="3525140"/>
          </a:xfrm>
          <a:custGeom>
            <a:avLst/>
            <a:gdLst/>
            <a:ahLst/>
            <a:cxnLst/>
            <a:rect r="r" b="b" t="t" l="l"/>
            <a:pathLst>
              <a:path h="3525140" w="5197928">
                <a:moveTo>
                  <a:pt x="0" y="0"/>
                </a:moveTo>
                <a:lnTo>
                  <a:pt x="5197928" y="0"/>
                </a:lnTo>
                <a:lnTo>
                  <a:pt x="5197928" y="3525140"/>
                </a:lnTo>
                <a:lnTo>
                  <a:pt x="0" y="35251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true" rot="5400000">
            <a:off x="15099230" y="4152135"/>
            <a:ext cx="5197928" cy="3525140"/>
          </a:xfrm>
          <a:custGeom>
            <a:avLst/>
            <a:gdLst/>
            <a:ahLst/>
            <a:cxnLst/>
            <a:rect r="r" b="b" t="t" l="l"/>
            <a:pathLst>
              <a:path h="3525140" w="5197928">
                <a:moveTo>
                  <a:pt x="5197928" y="3525141"/>
                </a:moveTo>
                <a:lnTo>
                  <a:pt x="0" y="3525141"/>
                </a:lnTo>
                <a:lnTo>
                  <a:pt x="0" y="0"/>
                </a:lnTo>
                <a:lnTo>
                  <a:pt x="5197928" y="0"/>
                </a:lnTo>
                <a:lnTo>
                  <a:pt x="5197928" y="352514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3213925" y="4290973"/>
            <a:ext cx="12088812" cy="3697373"/>
            <a:chOff x="0" y="0"/>
            <a:chExt cx="3183885" cy="973794"/>
          </a:xfrm>
        </p:grpSpPr>
        <p:sp>
          <p:nvSpPr>
            <p:cNvPr name="Freeform 11" id="11"/>
            <p:cNvSpPr/>
            <p:nvPr/>
          </p:nvSpPr>
          <p:spPr>
            <a:xfrm flipH="false" flipV="false" rot="0">
              <a:off x="0" y="0"/>
              <a:ext cx="3183885" cy="973794"/>
            </a:xfrm>
            <a:custGeom>
              <a:avLst/>
              <a:gdLst/>
              <a:ahLst/>
              <a:cxnLst/>
              <a:rect r="r" b="b" t="t" l="l"/>
              <a:pathLst>
                <a:path h="973794" w="3183885">
                  <a:moveTo>
                    <a:pt x="32021" y="0"/>
                  </a:moveTo>
                  <a:lnTo>
                    <a:pt x="3151864" y="0"/>
                  </a:lnTo>
                  <a:cubicBezTo>
                    <a:pt x="3169548" y="0"/>
                    <a:pt x="3183885" y="14336"/>
                    <a:pt x="3183885" y="32021"/>
                  </a:cubicBezTo>
                  <a:lnTo>
                    <a:pt x="3183885" y="941773"/>
                  </a:lnTo>
                  <a:cubicBezTo>
                    <a:pt x="3183885" y="959457"/>
                    <a:pt x="3169548" y="973794"/>
                    <a:pt x="3151864" y="973794"/>
                  </a:cubicBezTo>
                  <a:lnTo>
                    <a:pt x="32021" y="973794"/>
                  </a:lnTo>
                  <a:cubicBezTo>
                    <a:pt x="14336" y="973794"/>
                    <a:pt x="0" y="959457"/>
                    <a:pt x="0" y="941773"/>
                  </a:cubicBezTo>
                  <a:lnTo>
                    <a:pt x="0" y="32021"/>
                  </a:lnTo>
                  <a:cubicBezTo>
                    <a:pt x="0" y="14336"/>
                    <a:pt x="14336" y="0"/>
                    <a:pt x="32021" y="0"/>
                  </a:cubicBezTo>
                  <a:close/>
                </a:path>
              </a:pathLst>
            </a:custGeom>
            <a:solidFill>
              <a:srgbClr val="E4EFFF"/>
            </a:solidFill>
            <a:ln cap="rnd">
              <a:noFill/>
              <a:prstDash val="solid"/>
              <a:round/>
            </a:ln>
          </p:spPr>
        </p:sp>
        <p:sp>
          <p:nvSpPr>
            <p:cNvPr name="TextBox 12" id="12"/>
            <p:cNvSpPr txBox="true"/>
            <p:nvPr/>
          </p:nvSpPr>
          <p:spPr>
            <a:xfrm>
              <a:off x="0" y="-38100"/>
              <a:ext cx="3183885" cy="1011894"/>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4724272" y="181723"/>
            <a:ext cx="4048838" cy="2645241"/>
          </a:xfrm>
          <a:custGeom>
            <a:avLst/>
            <a:gdLst/>
            <a:ahLst/>
            <a:cxnLst/>
            <a:rect r="r" b="b" t="t" l="l"/>
            <a:pathLst>
              <a:path h="2645241" w="4048838">
                <a:moveTo>
                  <a:pt x="0" y="0"/>
                </a:moveTo>
                <a:lnTo>
                  <a:pt x="4048838" y="0"/>
                </a:lnTo>
                <a:lnTo>
                  <a:pt x="4048838" y="2645241"/>
                </a:lnTo>
                <a:lnTo>
                  <a:pt x="0" y="2645241"/>
                </a:lnTo>
                <a:lnTo>
                  <a:pt x="0" y="0"/>
                </a:lnTo>
                <a:close/>
              </a:path>
            </a:pathLst>
          </a:custGeom>
          <a:blipFill>
            <a:blip r:embed="rId8"/>
            <a:stretch>
              <a:fillRect l="0" t="0" r="0" b="0"/>
            </a:stretch>
          </a:blipFill>
        </p:spPr>
      </p:sp>
      <p:sp>
        <p:nvSpPr>
          <p:cNvPr name="Freeform 14" id="14"/>
          <p:cNvSpPr/>
          <p:nvPr/>
        </p:nvSpPr>
        <p:spPr>
          <a:xfrm flipH="false" flipV="false" rot="0">
            <a:off x="9258331" y="181723"/>
            <a:ext cx="3713822" cy="2627529"/>
          </a:xfrm>
          <a:custGeom>
            <a:avLst/>
            <a:gdLst/>
            <a:ahLst/>
            <a:cxnLst/>
            <a:rect r="r" b="b" t="t" l="l"/>
            <a:pathLst>
              <a:path h="2627529" w="3713822">
                <a:moveTo>
                  <a:pt x="0" y="0"/>
                </a:moveTo>
                <a:lnTo>
                  <a:pt x="3713822" y="0"/>
                </a:lnTo>
                <a:lnTo>
                  <a:pt x="3713822" y="2627529"/>
                </a:lnTo>
                <a:lnTo>
                  <a:pt x="0" y="2627529"/>
                </a:lnTo>
                <a:lnTo>
                  <a:pt x="0" y="0"/>
                </a:lnTo>
                <a:close/>
              </a:path>
            </a:pathLst>
          </a:custGeom>
          <a:blipFill>
            <a:blip r:embed="rId9"/>
            <a:stretch>
              <a:fillRect l="0" t="0" r="0" b="0"/>
            </a:stretch>
          </a:blipFill>
        </p:spPr>
      </p:sp>
      <p:sp>
        <p:nvSpPr>
          <p:cNvPr name="TextBox 15" id="15"/>
          <p:cNvSpPr txBox="true"/>
          <p:nvPr/>
        </p:nvSpPr>
        <p:spPr>
          <a:xfrm rot="0">
            <a:off x="2574419" y="2411293"/>
            <a:ext cx="13811910" cy="1653159"/>
          </a:xfrm>
          <a:prstGeom prst="rect">
            <a:avLst/>
          </a:prstGeom>
        </p:spPr>
        <p:txBody>
          <a:bodyPr anchor="t" rtlCol="false" tIns="0" lIns="0" bIns="0" rIns="0">
            <a:spAutoFit/>
          </a:bodyPr>
          <a:lstStyle/>
          <a:p>
            <a:pPr algn="ctr">
              <a:lnSpc>
                <a:spcPts val="6588"/>
              </a:lnSpc>
            </a:pPr>
            <a:r>
              <a:rPr lang="en-US" b="true" sz="5400">
                <a:solidFill>
                  <a:srgbClr val="204295"/>
                </a:solidFill>
                <a:latin typeface="Clear Sans Bold"/>
                <a:ea typeface="Clear Sans Bold"/>
                <a:cs typeface="Clear Sans Bold"/>
                <a:sym typeface="Clear Sans Bold"/>
              </a:rPr>
              <a:t>THIẾT KẾ HỆ THỐNG ĐIỀU KHIỂN CHO CÁNH TAY ROBOT 5 BẬC TỰ DO</a:t>
            </a:r>
          </a:p>
        </p:txBody>
      </p:sp>
      <p:sp>
        <p:nvSpPr>
          <p:cNvPr name="TextBox 16" id="16"/>
          <p:cNvSpPr txBox="true"/>
          <p:nvPr/>
        </p:nvSpPr>
        <p:spPr>
          <a:xfrm rot="0">
            <a:off x="4000720" y="4842313"/>
            <a:ext cx="12121403" cy="2380698"/>
          </a:xfrm>
          <a:prstGeom prst="rect">
            <a:avLst/>
          </a:prstGeom>
        </p:spPr>
        <p:txBody>
          <a:bodyPr anchor="t" rtlCol="false" tIns="0" lIns="0" bIns="0" rIns="0">
            <a:spAutoFit/>
          </a:bodyPr>
          <a:lstStyle/>
          <a:p>
            <a:pPr algn="l">
              <a:lnSpc>
                <a:spcPts val="4755"/>
              </a:lnSpc>
            </a:pPr>
            <a:r>
              <a:rPr lang="en-US" sz="3396" b="true">
                <a:solidFill>
                  <a:srgbClr val="000000"/>
                </a:solidFill>
                <a:latin typeface="Clear Sans Bold"/>
                <a:ea typeface="Clear Sans Bold"/>
                <a:cs typeface="Clear Sans Bold"/>
                <a:sym typeface="Clear Sans Bold"/>
              </a:rPr>
              <a:t>Hội đồng: </a:t>
            </a:r>
            <a:r>
              <a:rPr lang="en-US" sz="3396">
                <a:solidFill>
                  <a:srgbClr val="000000"/>
                </a:solidFill>
                <a:latin typeface="Clear Sans"/>
                <a:ea typeface="Clear Sans"/>
                <a:cs typeface="Clear Sans"/>
                <a:sym typeface="Clear Sans"/>
              </a:rPr>
              <a:t>                        04</a:t>
            </a:r>
          </a:p>
          <a:p>
            <a:pPr algn="l">
              <a:lnSpc>
                <a:spcPts val="4755"/>
              </a:lnSpc>
            </a:pPr>
            <a:r>
              <a:rPr lang="en-US" sz="3396" b="true">
                <a:solidFill>
                  <a:srgbClr val="000000"/>
                </a:solidFill>
                <a:latin typeface="Clear Sans Bold"/>
                <a:ea typeface="Clear Sans Bold"/>
                <a:cs typeface="Clear Sans Bold"/>
                <a:sym typeface="Clear Sans Bold"/>
              </a:rPr>
              <a:t>Giảng viên phản biện: </a:t>
            </a:r>
            <a:r>
              <a:rPr lang="en-US" sz="3396">
                <a:solidFill>
                  <a:srgbClr val="000000"/>
                </a:solidFill>
                <a:latin typeface="Clear Sans"/>
                <a:ea typeface="Clear Sans"/>
                <a:cs typeface="Clear Sans"/>
                <a:sym typeface="Clear Sans"/>
              </a:rPr>
              <a:t>   TS. Nguyễn Hoàng Giáp</a:t>
            </a:r>
          </a:p>
          <a:p>
            <a:pPr algn="l">
              <a:lnSpc>
                <a:spcPts val="4755"/>
              </a:lnSpc>
            </a:pPr>
            <a:r>
              <a:rPr lang="en-US" sz="3396" b="true">
                <a:solidFill>
                  <a:srgbClr val="000000"/>
                </a:solidFill>
                <a:latin typeface="Clear Sans Bold"/>
                <a:ea typeface="Clear Sans Bold"/>
                <a:cs typeface="Clear Sans Bold"/>
                <a:sym typeface="Clear Sans Bold"/>
              </a:rPr>
              <a:t>Giảng viên hướng dẫn: </a:t>
            </a:r>
            <a:r>
              <a:rPr lang="en-US" sz="3396">
                <a:solidFill>
                  <a:srgbClr val="000000"/>
                </a:solidFill>
                <a:latin typeface="Clear Sans"/>
                <a:ea typeface="Clear Sans"/>
                <a:cs typeface="Clear Sans"/>
                <a:sym typeface="Clear Sans"/>
              </a:rPr>
              <a:t> GS. TS. Hồ Phạm Huy Ánh</a:t>
            </a:r>
          </a:p>
          <a:p>
            <a:pPr algn="l">
              <a:lnSpc>
                <a:spcPts val="4755"/>
              </a:lnSpc>
              <a:spcBef>
                <a:spcPct val="0"/>
              </a:spcBef>
            </a:pPr>
            <a:r>
              <a:rPr lang="en-US" sz="3396" b="true">
                <a:solidFill>
                  <a:srgbClr val="000000"/>
                </a:solidFill>
                <a:latin typeface="Clear Sans Bold"/>
                <a:ea typeface="Clear Sans Bold"/>
                <a:cs typeface="Clear Sans Bold"/>
                <a:sym typeface="Clear Sans Bold"/>
              </a:rPr>
              <a:t>Sinh viên thực hiện:  </a:t>
            </a:r>
            <a:r>
              <a:rPr lang="en-US" sz="3396">
                <a:solidFill>
                  <a:srgbClr val="000000"/>
                </a:solidFill>
                <a:latin typeface="Clear Sans"/>
                <a:ea typeface="Clear Sans"/>
                <a:cs typeface="Clear Sans"/>
                <a:sym typeface="Clear Sans"/>
              </a:rPr>
              <a:t>     Trần Gia Tuấn - 2012357</a:t>
            </a:r>
          </a:p>
        </p:txBody>
      </p:sp>
      <p:grpSp>
        <p:nvGrpSpPr>
          <p:cNvPr name="Group 17" id="17"/>
          <p:cNvGrpSpPr/>
          <p:nvPr/>
        </p:nvGrpSpPr>
        <p:grpSpPr>
          <a:xfrm rot="0">
            <a:off x="6748691" y="8910885"/>
            <a:ext cx="4790618" cy="694829"/>
            <a:chOff x="0" y="0"/>
            <a:chExt cx="1261727" cy="183000"/>
          </a:xfrm>
        </p:grpSpPr>
        <p:sp>
          <p:nvSpPr>
            <p:cNvPr name="Freeform 18" id="18"/>
            <p:cNvSpPr/>
            <p:nvPr/>
          </p:nvSpPr>
          <p:spPr>
            <a:xfrm flipH="false" flipV="false" rot="0">
              <a:off x="0" y="0"/>
              <a:ext cx="1261727" cy="183000"/>
            </a:xfrm>
            <a:custGeom>
              <a:avLst/>
              <a:gdLst/>
              <a:ahLst/>
              <a:cxnLst/>
              <a:rect r="r" b="b" t="t" l="l"/>
              <a:pathLst>
                <a:path h="183000" w="1261727">
                  <a:moveTo>
                    <a:pt x="91500" y="0"/>
                  </a:moveTo>
                  <a:lnTo>
                    <a:pt x="1170227" y="0"/>
                  </a:lnTo>
                  <a:cubicBezTo>
                    <a:pt x="1194494" y="0"/>
                    <a:pt x="1217767" y="9640"/>
                    <a:pt x="1234927" y="26800"/>
                  </a:cubicBezTo>
                  <a:cubicBezTo>
                    <a:pt x="1252086" y="43959"/>
                    <a:pt x="1261727" y="67233"/>
                    <a:pt x="1261727" y="91500"/>
                  </a:cubicBezTo>
                  <a:lnTo>
                    <a:pt x="1261727" y="91500"/>
                  </a:lnTo>
                  <a:cubicBezTo>
                    <a:pt x="1261727" y="115767"/>
                    <a:pt x="1252086" y="139041"/>
                    <a:pt x="1234927" y="156201"/>
                  </a:cubicBezTo>
                  <a:cubicBezTo>
                    <a:pt x="1217767" y="173360"/>
                    <a:pt x="1194494" y="183000"/>
                    <a:pt x="1170227"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9" id="19"/>
            <p:cNvSpPr txBox="true"/>
            <p:nvPr/>
          </p:nvSpPr>
          <p:spPr>
            <a:xfrm>
              <a:off x="0" y="-38100"/>
              <a:ext cx="1261727" cy="2211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6584220" y="9024620"/>
            <a:ext cx="5119560" cy="429260"/>
          </a:xfrm>
          <a:prstGeom prst="rect">
            <a:avLst/>
          </a:prstGeom>
        </p:spPr>
        <p:txBody>
          <a:bodyPr anchor="t" rtlCol="false" tIns="0" lIns="0" bIns="0" rIns="0">
            <a:spAutoFit/>
          </a:bodyPr>
          <a:lstStyle/>
          <a:p>
            <a:pPr algn="ctr">
              <a:lnSpc>
                <a:spcPts val="3640"/>
              </a:lnSpc>
              <a:spcBef>
                <a:spcPct val="0"/>
              </a:spcBef>
            </a:pPr>
            <a:r>
              <a:rPr lang="en-US" sz="2600">
                <a:solidFill>
                  <a:srgbClr val="204295"/>
                </a:solidFill>
                <a:latin typeface="Clear Sans"/>
                <a:ea typeface="Clear Sans"/>
                <a:cs typeface="Clear Sans"/>
                <a:sym typeface="Clear Sans"/>
              </a:rPr>
              <a:t>TP. Hồ Chí Minh, 31/12/2024</a:t>
            </a:r>
          </a:p>
        </p:txBody>
      </p:sp>
      <p:sp>
        <p:nvSpPr>
          <p:cNvPr name="AutoShape 21" id="21"/>
          <p:cNvSpPr/>
          <p:nvPr/>
        </p:nvSpPr>
        <p:spPr>
          <a:xfrm>
            <a:off x="11539309" y="9277350"/>
            <a:ext cx="961498" cy="0"/>
          </a:xfrm>
          <a:prstGeom prst="line">
            <a:avLst/>
          </a:prstGeom>
          <a:ln cap="flat" w="38100">
            <a:solidFill>
              <a:srgbClr val="7AB3FF"/>
            </a:solidFill>
            <a:prstDash val="solid"/>
            <a:headEnd type="none" len="sm" w="sm"/>
            <a:tailEnd type="oval" len="lg" w="lg"/>
          </a:ln>
        </p:spPr>
      </p:sp>
      <p:sp>
        <p:nvSpPr>
          <p:cNvPr name="AutoShape 22" id="22"/>
          <p:cNvSpPr/>
          <p:nvPr/>
        </p:nvSpPr>
        <p:spPr>
          <a:xfrm>
            <a:off x="5787193" y="9277350"/>
            <a:ext cx="961498" cy="0"/>
          </a:xfrm>
          <a:prstGeom prst="line">
            <a:avLst/>
          </a:prstGeom>
          <a:ln cap="flat" w="38100">
            <a:solidFill>
              <a:srgbClr val="7AB3FF"/>
            </a:solidFill>
            <a:prstDash val="solid"/>
            <a:headEnd type="oval" len="lg" w="lg"/>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4114732" y="4753833"/>
            <a:ext cx="11225004" cy="1735825"/>
          </a:xfrm>
          <a:custGeom>
            <a:avLst/>
            <a:gdLst/>
            <a:ahLst/>
            <a:cxnLst/>
            <a:rect r="r" b="b" t="t" l="l"/>
            <a:pathLst>
              <a:path h="1735825" w="11225004">
                <a:moveTo>
                  <a:pt x="0" y="0"/>
                </a:moveTo>
                <a:lnTo>
                  <a:pt x="11225004" y="0"/>
                </a:lnTo>
                <a:lnTo>
                  <a:pt x="11225004" y="1735826"/>
                </a:lnTo>
                <a:lnTo>
                  <a:pt x="0" y="1735826"/>
                </a:lnTo>
                <a:lnTo>
                  <a:pt x="0" y="0"/>
                </a:lnTo>
                <a:close/>
              </a:path>
            </a:pathLst>
          </a:custGeom>
          <a:blipFill>
            <a:blip r:embed="rId8"/>
            <a:stretch>
              <a:fillRect l="0" t="0" r="0" b="0"/>
            </a:stretch>
          </a:blipFill>
        </p:spPr>
      </p:sp>
      <p:sp>
        <p:nvSpPr>
          <p:cNvPr name="AutoShape 24" id="24"/>
          <p:cNvSpPr/>
          <p:nvPr/>
        </p:nvSpPr>
        <p:spPr>
          <a:xfrm flipV="true">
            <a:off x="4114732" y="7108784"/>
            <a:ext cx="939032" cy="0"/>
          </a:xfrm>
          <a:prstGeom prst="line">
            <a:avLst/>
          </a:prstGeom>
          <a:ln cap="flat" w="38100">
            <a:solidFill>
              <a:srgbClr val="7AB3FF"/>
            </a:solidFill>
            <a:prstDash val="solid"/>
            <a:headEnd type="none" len="sm" w="sm"/>
            <a:tailEnd type="arrow" len="sm" w="med"/>
          </a:ln>
        </p:spPr>
      </p:sp>
      <p:sp>
        <p:nvSpPr>
          <p:cNvPr name="Freeform 25" id="25"/>
          <p:cNvSpPr/>
          <p:nvPr/>
        </p:nvSpPr>
        <p:spPr>
          <a:xfrm flipH="false" flipV="false" rot="0">
            <a:off x="5497850" y="6912030"/>
            <a:ext cx="2331894" cy="393507"/>
          </a:xfrm>
          <a:custGeom>
            <a:avLst/>
            <a:gdLst/>
            <a:ahLst/>
            <a:cxnLst/>
            <a:rect r="r" b="b" t="t" l="l"/>
            <a:pathLst>
              <a:path h="393507" w="2331894">
                <a:moveTo>
                  <a:pt x="0" y="0"/>
                </a:moveTo>
                <a:lnTo>
                  <a:pt x="2331894" y="0"/>
                </a:lnTo>
                <a:lnTo>
                  <a:pt x="2331894" y="393507"/>
                </a:lnTo>
                <a:lnTo>
                  <a:pt x="0" y="393507"/>
                </a:lnTo>
                <a:lnTo>
                  <a:pt x="0" y="0"/>
                </a:lnTo>
                <a:close/>
              </a:path>
            </a:pathLst>
          </a:custGeom>
          <a:blipFill>
            <a:blip r:embed="rId9"/>
            <a:stretch>
              <a:fillRect l="0" t="0" r="0" b="0"/>
            </a:stretch>
          </a:blipFill>
        </p:spPr>
      </p:sp>
      <p:sp>
        <p:nvSpPr>
          <p:cNvPr name="AutoShape 26" id="26"/>
          <p:cNvSpPr/>
          <p:nvPr/>
        </p:nvSpPr>
        <p:spPr>
          <a:xfrm>
            <a:off x="4114732" y="8124687"/>
            <a:ext cx="939032" cy="0"/>
          </a:xfrm>
          <a:prstGeom prst="line">
            <a:avLst/>
          </a:prstGeom>
          <a:ln cap="flat" w="38100">
            <a:solidFill>
              <a:srgbClr val="7AB3FF"/>
            </a:solidFill>
            <a:prstDash val="solid"/>
            <a:headEnd type="none" len="sm" w="sm"/>
            <a:tailEnd type="arrow" len="sm" w="med"/>
          </a:ln>
        </p:spPr>
      </p:sp>
      <p:sp>
        <p:nvSpPr>
          <p:cNvPr name="Freeform 27" id="27"/>
          <p:cNvSpPr/>
          <p:nvPr/>
        </p:nvSpPr>
        <p:spPr>
          <a:xfrm flipH="false" flipV="false" rot="0">
            <a:off x="5497850" y="7898800"/>
            <a:ext cx="1849449" cy="451774"/>
          </a:xfrm>
          <a:custGeom>
            <a:avLst/>
            <a:gdLst/>
            <a:ahLst/>
            <a:cxnLst/>
            <a:rect r="r" b="b" t="t" l="l"/>
            <a:pathLst>
              <a:path h="451774" w="1849449">
                <a:moveTo>
                  <a:pt x="0" y="0"/>
                </a:moveTo>
                <a:lnTo>
                  <a:pt x="1849448" y="0"/>
                </a:lnTo>
                <a:lnTo>
                  <a:pt x="1849448" y="451774"/>
                </a:lnTo>
                <a:lnTo>
                  <a:pt x="0" y="451774"/>
                </a:lnTo>
                <a:lnTo>
                  <a:pt x="0" y="0"/>
                </a:lnTo>
                <a:close/>
              </a:path>
            </a:pathLst>
          </a:custGeom>
          <a:blipFill>
            <a:blip r:embed="rId10"/>
            <a:stretch>
              <a:fillRect l="0" t="0" r="0" b="0"/>
            </a:stretch>
          </a:blipFill>
        </p:spPr>
      </p:sp>
      <p:sp>
        <p:nvSpPr>
          <p:cNvPr name="TextBox 28" id="28"/>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KHÔNG GIAN LÀM VIỆC ROBOT</a:t>
            </a:r>
          </a:p>
        </p:txBody>
      </p:sp>
      <p:sp>
        <p:nvSpPr>
          <p:cNvPr name="TextBox 29" id="29"/>
          <p:cNvSpPr txBox="true"/>
          <p:nvPr/>
        </p:nvSpPr>
        <p:spPr>
          <a:xfrm rot="0">
            <a:off x="16698316" y="9210675"/>
            <a:ext cx="1248526"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9</a:t>
            </a:r>
          </a:p>
        </p:txBody>
      </p:sp>
      <p:sp>
        <p:nvSpPr>
          <p:cNvPr name="TextBox 30" id="30"/>
          <p:cNvSpPr txBox="true"/>
          <p:nvPr/>
        </p:nvSpPr>
        <p:spPr>
          <a:xfrm rot="0">
            <a:off x="4270131" y="4005422"/>
            <a:ext cx="6495931" cy="563880"/>
          </a:xfrm>
          <a:prstGeom prst="rect">
            <a:avLst/>
          </a:prstGeom>
        </p:spPr>
        <p:txBody>
          <a:bodyPr anchor="t" rtlCol="false" tIns="0" lIns="0" bIns="0" rIns="0">
            <a:spAutoFit/>
          </a:bodyPr>
          <a:lstStyle/>
          <a:p>
            <a:pPr algn="ctr">
              <a:lnSpc>
                <a:spcPts val="4620"/>
              </a:lnSpc>
            </a:pPr>
            <a:r>
              <a:rPr lang="en-US" sz="3300">
                <a:solidFill>
                  <a:srgbClr val="204295"/>
                </a:solidFill>
                <a:latin typeface="Clear Sans"/>
                <a:ea typeface="Clear Sans"/>
                <a:cs typeface="Clear Sans"/>
                <a:sym typeface="Clear Sans"/>
              </a:rPr>
              <a:t>Bảng các góc khi gripper đạt z = 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5639457" y="3377682"/>
            <a:ext cx="7313887" cy="5880618"/>
          </a:xfrm>
          <a:custGeom>
            <a:avLst/>
            <a:gdLst/>
            <a:ahLst/>
            <a:cxnLst/>
            <a:rect r="r" b="b" t="t" l="l"/>
            <a:pathLst>
              <a:path h="5880618" w="7313887">
                <a:moveTo>
                  <a:pt x="0" y="0"/>
                </a:moveTo>
                <a:lnTo>
                  <a:pt x="7313886" y="0"/>
                </a:lnTo>
                <a:lnTo>
                  <a:pt x="7313886" y="5880618"/>
                </a:lnTo>
                <a:lnTo>
                  <a:pt x="0" y="5880618"/>
                </a:lnTo>
                <a:lnTo>
                  <a:pt x="0" y="0"/>
                </a:lnTo>
                <a:close/>
              </a:path>
            </a:pathLst>
          </a:custGeom>
          <a:blipFill>
            <a:blip r:embed="rId8"/>
            <a:stretch>
              <a:fillRect l="0" t="0" r="0" b="0"/>
            </a:stretch>
          </a:blipFill>
        </p:spPr>
      </p:sp>
      <p:sp>
        <p:nvSpPr>
          <p:cNvPr name="TextBox 24" id="24"/>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KHÔNG GIAN LÀM VIỆC ROBOT</a:t>
            </a:r>
          </a:p>
        </p:txBody>
      </p:sp>
      <p:sp>
        <p:nvSpPr>
          <p:cNvPr name="TextBox 25" id="25"/>
          <p:cNvSpPr txBox="true"/>
          <p:nvPr/>
        </p:nvSpPr>
        <p:spPr>
          <a:xfrm rot="0">
            <a:off x="16688791" y="9210675"/>
            <a:ext cx="1420799" cy="860425"/>
          </a:xfrm>
          <a:prstGeom prst="rect">
            <a:avLst/>
          </a:prstGeom>
        </p:spPr>
        <p:txBody>
          <a:bodyPr anchor="t" rtlCol="false" tIns="0" lIns="0" bIns="0" rIns="0">
            <a:spAutoFit/>
          </a:bodyPr>
          <a:lstStyle/>
          <a:p>
            <a:pPr algn="r">
              <a:lnSpc>
                <a:spcPts val="3499"/>
              </a:lnSpc>
            </a:pPr>
            <a:r>
              <a:rPr lang="en-US" sz="2499">
                <a:solidFill>
                  <a:srgbClr val="204295"/>
                </a:solidFill>
                <a:latin typeface="Clear Sans"/>
                <a:ea typeface="Clear Sans"/>
                <a:cs typeface="Clear Sans"/>
                <a:sym typeface="Clear Sans"/>
              </a:rPr>
              <a:t> Trang 10</a:t>
            </a:r>
          </a:p>
          <a:p>
            <a:pPr algn="r">
              <a:lnSpc>
                <a:spcPts val="349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5385953" y="3330276"/>
            <a:ext cx="7516095" cy="6134372"/>
          </a:xfrm>
          <a:custGeom>
            <a:avLst/>
            <a:gdLst/>
            <a:ahLst/>
            <a:cxnLst/>
            <a:rect r="r" b="b" t="t" l="l"/>
            <a:pathLst>
              <a:path h="6134372" w="7516095">
                <a:moveTo>
                  <a:pt x="0" y="0"/>
                </a:moveTo>
                <a:lnTo>
                  <a:pt x="7516094" y="0"/>
                </a:lnTo>
                <a:lnTo>
                  <a:pt x="7516094" y="6134372"/>
                </a:lnTo>
                <a:lnTo>
                  <a:pt x="0" y="6134372"/>
                </a:lnTo>
                <a:lnTo>
                  <a:pt x="0" y="0"/>
                </a:lnTo>
                <a:close/>
              </a:path>
            </a:pathLst>
          </a:custGeom>
          <a:blipFill>
            <a:blip r:embed="rId8"/>
            <a:stretch>
              <a:fillRect l="0" t="0" r="0" b="0"/>
            </a:stretch>
          </a:blipFill>
        </p:spPr>
      </p:sp>
      <p:sp>
        <p:nvSpPr>
          <p:cNvPr name="TextBox 24" id="24"/>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TÍNH TOÁN ĐỘNG HỌC</a:t>
            </a:r>
          </a:p>
        </p:txBody>
      </p:sp>
      <p:sp>
        <p:nvSpPr>
          <p:cNvPr name="TextBox 25" id="25"/>
          <p:cNvSpPr txBox="true"/>
          <p:nvPr/>
        </p:nvSpPr>
        <p:spPr>
          <a:xfrm rot="0">
            <a:off x="16688791" y="9210675"/>
            <a:ext cx="144540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4803334" y="3368824"/>
            <a:ext cx="8986132" cy="5659299"/>
          </a:xfrm>
          <a:custGeom>
            <a:avLst/>
            <a:gdLst/>
            <a:ahLst/>
            <a:cxnLst/>
            <a:rect r="r" b="b" t="t" l="l"/>
            <a:pathLst>
              <a:path h="5659299" w="8986132">
                <a:moveTo>
                  <a:pt x="0" y="0"/>
                </a:moveTo>
                <a:lnTo>
                  <a:pt x="8986132" y="0"/>
                </a:lnTo>
                <a:lnTo>
                  <a:pt x="8986132" y="5659299"/>
                </a:lnTo>
                <a:lnTo>
                  <a:pt x="0" y="5659299"/>
                </a:lnTo>
                <a:lnTo>
                  <a:pt x="0" y="0"/>
                </a:lnTo>
                <a:close/>
              </a:path>
            </a:pathLst>
          </a:custGeom>
          <a:blipFill>
            <a:blip r:embed="rId8"/>
            <a:stretch>
              <a:fillRect l="0" t="0" r="0" b="0"/>
            </a:stretch>
          </a:blipFill>
        </p:spPr>
      </p:sp>
      <p:sp>
        <p:nvSpPr>
          <p:cNvPr name="TextBox 24" id="24"/>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TÍNH TOÁN ĐỘNG HỌC</a:t>
            </a:r>
          </a:p>
        </p:txBody>
      </p:sp>
      <p:sp>
        <p:nvSpPr>
          <p:cNvPr name="TextBox 25" id="25"/>
          <p:cNvSpPr txBox="true"/>
          <p:nvPr/>
        </p:nvSpPr>
        <p:spPr>
          <a:xfrm rot="0">
            <a:off x="16688791" y="9210675"/>
            <a:ext cx="142079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5649514" y="4290973"/>
            <a:ext cx="7122043" cy="5637764"/>
          </a:xfrm>
          <a:custGeom>
            <a:avLst/>
            <a:gdLst/>
            <a:ahLst/>
            <a:cxnLst/>
            <a:rect r="r" b="b" t="t" l="l"/>
            <a:pathLst>
              <a:path h="5637764" w="7122043">
                <a:moveTo>
                  <a:pt x="0" y="0"/>
                </a:moveTo>
                <a:lnTo>
                  <a:pt x="7122043" y="0"/>
                </a:lnTo>
                <a:lnTo>
                  <a:pt x="7122043" y="5637764"/>
                </a:lnTo>
                <a:lnTo>
                  <a:pt x="0" y="5637764"/>
                </a:lnTo>
                <a:lnTo>
                  <a:pt x="0" y="0"/>
                </a:lnTo>
                <a:close/>
              </a:path>
            </a:pathLst>
          </a:custGeom>
          <a:blipFill>
            <a:blip r:embed="rId8"/>
            <a:stretch>
              <a:fillRect l="0" t="0" r="0" b="0"/>
            </a:stretch>
          </a:blipFill>
        </p:spPr>
      </p:sp>
      <p:sp>
        <p:nvSpPr>
          <p:cNvPr name="TextBox 24" id="24"/>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TÍNH TOÁN ĐỘNG HỌC</a:t>
            </a:r>
          </a:p>
        </p:txBody>
      </p:sp>
      <p:sp>
        <p:nvSpPr>
          <p:cNvPr name="TextBox 25" id="25"/>
          <p:cNvSpPr txBox="true"/>
          <p:nvPr/>
        </p:nvSpPr>
        <p:spPr>
          <a:xfrm rot="0">
            <a:off x="16688791" y="9210675"/>
            <a:ext cx="142079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12</a:t>
            </a:r>
          </a:p>
        </p:txBody>
      </p:sp>
      <p:sp>
        <p:nvSpPr>
          <p:cNvPr name="TextBox 26" id="26"/>
          <p:cNvSpPr txBox="true"/>
          <p:nvPr/>
        </p:nvSpPr>
        <p:spPr>
          <a:xfrm rot="0">
            <a:off x="2913823" y="3517036"/>
            <a:ext cx="3216375" cy="580390"/>
          </a:xfrm>
          <a:prstGeom prst="rect">
            <a:avLst/>
          </a:prstGeom>
        </p:spPr>
        <p:txBody>
          <a:bodyPr anchor="t" rtlCol="false" tIns="0" lIns="0" bIns="0" rIns="0">
            <a:spAutoFit/>
          </a:bodyPr>
          <a:lstStyle/>
          <a:p>
            <a:pPr algn="ctr">
              <a:lnSpc>
                <a:spcPts val="4759"/>
              </a:lnSpc>
            </a:pPr>
            <a:r>
              <a:rPr lang="en-US" sz="3399">
                <a:solidFill>
                  <a:srgbClr val="204295"/>
                </a:solidFill>
                <a:latin typeface="Clear Sans"/>
                <a:ea typeface="Clear Sans"/>
                <a:cs typeface="Clear Sans"/>
                <a:sym typeface="Clear Sans"/>
              </a:rPr>
              <a:t>Hướng gắp</a:t>
            </a:r>
          </a:p>
        </p:txBody>
      </p:sp>
      <p:sp>
        <p:nvSpPr>
          <p:cNvPr name="Freeform 27" id="27"/>
          <p:cNvSpPr/>
          <p:nvPr/>
        </p:nvSpPr>
        <p:spPr>
          <a:xfrm flipH="false" flipV="false" rot="0">
            <a:off x="13113831" y="3150760"/>
            <a:ext cx="2821794" cy="1893333"/>
          </a:xfrm>
          <a:custGeom>
            <a:avLst/>
            <a:gdLst/>
            <a:ahLst/>
            <a:cxnLst/>
            <a:rect r="r" b="b" t="t" l="l"/>
            <a:pathLst>
              <a:path h="1893333" w="2821794">
                <a:moveTo>
                  <a:pt x="0" y="0"/>
                </a:moveTo>
                <a:lnTo>
                  <a:pt x="2821793" y="0"/>
                </a:lnTo>
                <a:lnTo>
                  <a:pt x="2821793" y="1893332"/>
                </a:lnTo>
                <a:lnTo>
                  <a:pt x="0" y="1893332"/>
                </a:lnTo>
                <a:lnTo>
                  <a:pt x="0" y="0"/>
                </a:lnTo>
                <a:close/>
              </a:path>
            </a:pathLst>
          </a:custGeom>
          <a:blipFill>
            <a:blip r:embed="rId9"/>
            <a:stretch>
              <a:fillRect l="0" t="0" r="0" b="0"/>
            </a:stretch>
          </a:blipFill>
        </p:spPr>
      </p:sp>
      <p:sp>
        <p:nvSpPr>
          <p:cNvPr name="TextBox 28" id="28"/>
          <p:cNvSpPr txBox="true"/>
          <p:nvPr/>
        </p:nvSpPr>
        <p:spPr>
          <a:xfrm rot="0">
            <a:off x="10585155" y="3641112"/>
            <a:ext cx="2215872" cy="514350"/>
          </a:xfrm>
          <a:prstGeom prst="rect">
            <a:avLst/>
          </a:prstGeom>
        </p:spPr>
        <p:txBody>
          <a:bodyPr anchor="t" rtlCol="false" tIns="0" lIns="0" bIns="0" rIns="0">
            <a:spAutoFit/>
          </a:bodyPr>
          <a:lstStyle/>
          <a:p>
            <a:pPr algn="ctr">
              <a:lnSpc>
                <a:spcPts val="4200"/>
              </a:lnSpc>
            </a:pPr>
            <a:r>
              <a:rPr lang="en-US" sz="3000">
                <a:solidFill>
                  <a:srgbClr val="000000"/>
                </a:solidFill>
                <a:latin typeface="Clear Sans"/>
                <a:ea typeface="Clear Sans"/>
                <a:cs typeface="Clear Sans"/>
                <a:sym typeface="Clear Sans"/>
              </a:rPr>
              <a:t>Ma trận xoay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2713876" y="3424379"/>
            <a:ext cx="6142312" cy="5356850"/>
          </a:xfrm>
          <a:custGeom>
            <a:avLst/>
            <a:gdLst/>
            <a:ahLst/>
            <a:cxnLst/>
            <a:rect r="r" b="b" t="t" l="l"/>
            <a:pathLst>
              <a:path h="5356850" w="6142312">
                <a:moveTo>
                  <a:pt x="0" y="0"/>
                </a:moveTo>
                <a:lnTo>
                  <a:pt x="6142313" y="0"/>
                </a:lnTo>
                <a:lnTo>
                  <a:pt x="6142313" y="5356850"/>
                </a:lnTo>
                <a:lnTo>
                  <a:pt x="0" y="5356850"/>
                </a:lnTo>
                <a:lnTo>
                  <a:pt x="0" y="0"/>
                </a:lnTo>
                <a:close/>
              </a:path>
            </a:pathLst>
          </a:custGeom>
          <a:blipFill>
            <a:blip r:embed="rId8"/>
            <a:stretch>
              <a:fillRect l="0" t="0" r="0" b="0"/>
            </a:stretch>
          </a:blipFill>
        </p:spPr>
      </p:sp>
      <p:sp>
        <p:nvSpPr>
          <p:cNvPr name="Freeform 24" id="24"/>
          <p:cNvSpPr/>
          <p:nvPr/>
        </p:nvSpPr>
        <p:spPr>
          <a:xfrm flipH="false" flipV="false" rot="0">
            <a:off x="11697668" y="3549923"/>
            <a:ext cx="2821794" cy="1893333"/>
          </a:xfrm>
          <a:custGeom>
            <a:avLst/>
            <a:gdLst/>
            <a:ahLst/>
            <a:cxnLst/>
            <a:rect r="r" b="b" t="t" l="l"/>
            <a:pathLst>
              <a:path h="1893333" w="2821794">
                <a:moveTo>
                  <a:pt x="0" y="0"/>
                </a:moveTo>
                <a:lnTo>
                  <a:pt x="2821793" y="0"/>
                </a:lnTo>
                <a:lnTo>
                  <a:pt x="2821793" y="1893333"/>
                </a:lnTo>
                <a:lnTo>
                  <a:pt x="0" y="1893333"/>
                </a:lnTo>
                <a:lnTo>
                  <a:pt x="0" y="0"/>
                </a:lnTo>
                <a:close/>
              </a:path>
            </a:pathLst>
          </a:custGeom>
          <a:blipFill>
            <a:blip r:embed="rId9"/>
            <a:stretch>
              <a:fillRect l="0" t="0" r="0" b="0"/>
            </a:stretch>
          </a:blipFill>
        </p:spPr>
      </p:sp>
      <p:sp>
        <p:nvSpPr>
          <p:cNvPr name="Freeform 25" id="25"/>
          <p:cNvSpPr/>
          <p:nvPr/>
        </p:nvSpPr>
        <p:spPr>
          <a:xfrm flipH="false" flipV="false" rot="0">
            <a:off x="9144000" y="5443256"/>
            <a:ext cx="2240864" cy="1514950"/>
          </a:xfrm>
          <a:custGeom>
            <a:avLst/>
            <a:gdLst/>
            <a:ahLst/>
            <a:cxnLst/>
            <a:rect r="r" b="b" t="t" l="l"/>
            <a:pathLst>
              <a:path h="1514950" w="2240864">
                <a:moveTo>
                  <a:pt x="0" y="0"/>
                </a:moveTo>
                <a:lnTo>
                  <a:pt x="2240864" y="0"/>
                </a:lnTo>
                <a:lnTo>
                  <a:pt x="2240864" y="1514950"/>
                </a:lnTo>
                <a:lnTo>
                  <a:pt x="0" y="1514950"/>
                </a:lnTo>
                <a:lnTo>
                  <a:pt x="0" y="0"/>
                </a:lnTo>
                <a:close/>
              </a:path>
            </a:pathLst>
          </a:custGeom>
          <a:blipFill>
            <a:blip r:embed="rId10"/>
            <a:stretch>
              <a:fillRect l="0" t="0" r="0" b="0"/>
            </a:stretch>
          </a:blipFill>
        </p:spPr>
      </p:sp>
      <p:sp>
        <p:nvSpPr>
          <p:cNvPr name="AutoShape 26" id="26"/>
          <p:cNvSpPr/>
          <p:nvPr/>
        </p:nvSpPr>
        <p:spPr>
          <a:xfrm>
            <a:off x="9296400" y="8270021"/>
            <a:ext cx="873016" cy="0"/>
          </a:xfrm>
          <a:prstGeom prst="line">
            <a:avLst/>
          </a:prstGeom>
          <a:ln cap="flat" w="114300">
            <a:solidFill>
              <a:srgbClr val="7AB3FF"/>
            </a:solidFill>
            <a:prstDash val="solid"/>
            <a:headEnd type="none" len="sm" w="sm"/>
            <a:tailEnd type="arrow" len="sm" w="med"/>
          </a:ln>
        </p:spPr>
      </p:sp>
      <p:sp>
        <p:nvSpPr>
          <p:cNvPr name="Freeform 27" id="27"/>
          <p:cNvSpPr/>
          <p:nvPr/>
        </p:nvSpPr>
        <p:spPr>
          <a:xfrm flipH="false" flipV="false" rot="0">
            <a:off x="10356333" y="7367781"/>
            <a:ext cx="1735052" cy="1690180"/>
          </a:xfrm>
          <a:custGeom>
            <a:avLst/>
            <a:gdLst/>
            <a:ahLst/>
            <a:cxnLst/>
            <a:rect r="r" b="b" t="t" l="l"/>
            <a:pathLst>
              <a:path h="1690180" w="1735052">
                <a:moveTo>
                  <a:pt x="0" y="0"/>
                </a:moveTo>
                <a:lnTo>
                  <a:pt x="1735052" y="0"/>
                </a:lnTo>
                <a:lnTo>
                  <a:pt x="1735052" y="1690180"/>
                </a:lnTo>
                <a:lnTo>
                  <a:pt x="0" y="1690180"/>
                </a:lnTo>
                <a:lnTo>
                  <a:pt x="0" y="0"/>
                </a:lnTo>
                <a:close/>
              </a:path>
            </a:pathLst>
          </a:custGeom>
          <a:blipFill>
            <a:blip r:embed="rId11"/>
            <a:stretch>
              <a:fillRect l="0" t="0" r="0" b="0"/>
            </a:stretch>
          </a:blipFill>
        </p:spPr>
      </p:sp>
      <p:sp>
        <p:nvSpPr>
          <p:cNvPr name="TextBox 28" id="28"/>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TÍNH TOÁN ĐỘNG HỌC</a:t>
            </a:r>
          </a:p>
        </p:txBody>
      </p:sp>
      <p:sp>
        <p:nvSpPr>
          <p:cNvPr name="TextBox 29" id="29"/>
          <p:cNvSpPr txBox="true"/>
          <p:nvPr/>
        </p:nvSpPr>
        <p:spPr>
          <a:xfrm rot="0">
            <a:off x="16688791" y="9210675"/>
            <a:ext cx="142079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13</a:t>
            </a:r>
          </a:p>
        </p:txBody>
      </p:sp>
      <p:sp>
        <p:nvSpPr>
          <p:cNvPr name="TextBox 30" id="30"/>
          <p:cNvSpPr txBox="true"/>
          <p:nvPr/>
        </p:nvSpPr>
        <p:spPr>
          <a:xfrm rot="0">
            <a:off x="9168992" y="4040276"/>
            <a:ext cx="2215872" cy="514350"/>
          </a:xfrm>
          <a:prstGeom prst="rect">
            <a:avLst/>
          </a:prstGeom>
        </p:spPr>
        <p:txBody>
          <a:bodyPr anchor="t" rtlCol="false" tIns="0" lIns="0" bIns="0" rIns="0">
            <a:spAutoFit/>
          </a:bodyPr>
          <a:lstStyle/>
          <a:p>
            <a:pPr algn="ctr">
              <a:lnSpc>
                <a:spcPts val="4200"/>
              </a:lnSpc>
            </a:pPr>
            <a:r>
              <a:rPr lang="en-US" sz="3000">
                <a:solidFill>
                  <a:srgbClr val="000000"/>
                </a:solidFill>
                <a:latin typeface="Clear Sans"/>
                <a:ea typeface="Clear Sans"/>
                <a:cs typeface="Clear Sans"/>
                <a:sym typeface="Clear Sans"/>
              </a:rPr>
              <a:t>Ma trận xoay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49514" y="4491197"/>
            <a:ext cx="7516095" cy="6134372"/>
          </a:xfrm>
          <a:custGeom>
            <a:avLst/>
            <a:gdLst/>
            <a:ahLst/>
            <a:cxnLst/>
            <a:rect r="r" b="b" t="t" l="l"/>
            <a:pathLst>
              <a:path h="6134372" w="7516095">
                <a:moveTo>
                  <a:pt x="0" y="0"/>
                </a:moveTo>
                <a:lnTo>
                  <a:pt x="7516095" y="0"/>
                </a:lnTo>
                <a:lnTo>
                  <a:pt x="7516095" y="6134372"/>
                </a:lnTo>
                <a:lnTo>
                  <a:pt x="0" y="6134372"/>
                </a:lnTo>
                <a:lnTo>
                  <a:pt x="0" y="0"/>
                </a:lnTo>
                <a:close/>
              </a:path>
            </a:pathLst>
          </a:custGeom>
          <a:blipFill>
            <a:blip r:embed="rId2"/>
            <a:stretch>
              <a:fillRect l="0" t="0" r="0" b="0"/>
            </a:stretch>
          </a:blipFill>
        </p:spPr>
      </p:sp>
      <p:sp>
        <p:nvSpPr>
          <p:cNvPr name="Freeform 3" id="3"/>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5735000" y="1810891"/>
            <a:ext cx="6818001" cy="1136417"/>
            <a:chOff x="0" y="0"/>
            <a:chExt cx="1795687" cy="299303"/>
          </a:xfrm>
        </p:grpSpPr>
        <p:sp>
          <p:nvSpPr>
            <p:cNvPr name="Freeform 10" id="10"/>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1" id="11"/>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887400" y="2002230"/>
            <a:ext cx="6818001" cy="1136417"/>
            <a:chOff x="0" y="0"/>
            <a:chExt cx="1795687" cy="299303"/>
          </a:xfrm>
        </p:grpSpPr>
        <p:sp>
          <p:nvSpPr>
            <p:cNvPr name="Freeform 13" id="13"/>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4" id="14"/>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326841" y="9098183"/>
            <a:ext cx="2511101" cy="694829"/>
            <a:chOff x="0" y="0"/>
            <a:chExt cx="661360" cy="183000"/>
          </a:xfrm>
        </p:grpSpPr>
        <p:sp>
          <p:nvSpPr>
            <p:cNvPr name="Freeform 16" id="16"/>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7" id="17"/>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8" id="18"/>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9" id="19"/>
          <p:cNvGrpSpPr/>
          <p:nvPr/>
        </p:nvGrpSpPr>
        <p:grpSpPr>
          <a:xfrm rot="0">
            <a:off x="-464552" y="511757"/>
            <a:ext cx="4986562" cy="694829"/>
            <a:chOff x="0" y="0"/>
            <a:chExt cx="1313333" cy="183000"/>
          </a:xfrm>
        </p:grpSpPr>
        <p:sp>
          <p:nvSpPr>
            <p:cNvPr name="Freeform 20" id="20"/>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1" id="21"/>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3" id="23"/>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4" id="24"/>
          <p:cNvSpPr/>
          <p:nvPr/>
        </p:nvSpPr>
        <p:spPr>
          <a:xfrm flipH="false" flipV="false" rot="0">
            <a:off x="3875408" y="3395419"/>
            <a:ext cx="11064307" cy="1095777"/>
          </a:xfrm>
          <a:custGeom>
            <a:avLst/>
            <a:gdLst/>
            <a:ahLst/>
            <a:cxnLst/>
            <a:rect r="r" b="b" t="t" l="l"/>
            <a:pathLst>
              <a:path h="1095777" w="11064307">
                <a:moveTo>
                  <a:pt x="0" y="0"/>
                </a:moveTo>
                <a:lnTo>
                  <a:pt x="11064307" y="0"/>
                </a:lnTo>
                <a:lnTo>
                  <a:pt x="11064307" y="1095778"/>
                </a:lnTo>
                <a:lnTo>
                  <a:pt x="0" y="1095778"/>
                </a:lnTo>
                <a:lnTo>
                  <a:pt x="0" y="0"/>
                </a:lnTo>
                <a:close/>
              </a:path>
            </a:pathLst>
          </a:custGeom>
          <a:blipFill>
            <a:blip r:embed="rId9"/>
            <a:stretch>
              <a:fillRect l="0" t="0" r="0" b="0"/>
            </a:stretch>
          </a:blipFill>
        </p:spPr>
      </p:sp>
      <p:sp>
        <p:nvSpPr>
          <p:cNvPr name="TextBox 25" id="25"/>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TÍNH TOÁN ĐỘNG HỌC</a:t>
            </a:r>
          </a:p>
        </p:txBody>
      </p:sp>
      <p:sp>
        <p:nvSpPr>
          <p:cNvPr name="TextBox 26" id="26"/>
          <p:cNvSpPr txBox="true"/>
          <p:nvPr/>
        </p:nvSpPr>
        <p:spPr>
          <a:xfrm rot="0">
            <a:off x="16688791" y="9210675"/>
            <a:ext cx="144540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AutoShape 23" id="23"/>
          <p:cNvSpPr/>
          <p:nvPr/>
        </p:nvSpPr>
        <p:spPr>
          <a:xfrm>
            <a:off x="11352484" y="6435819"/>
            <a:ext cx="1026571" cy="0"/>
          </a:xfrm>
          <a:prstGeom prst="line">
            <a:avLst/>
          </a:prstGeom>
          <a:ln cap="flat" w="142875">
            <a:solidFill>
              <a:srgbClr val="7AB3FF"/>
            </a:solidFill>
            <a:prstDash val="solid"/>
            <a:headEnd type="none" len="sm" w="sm"/>
            <a:tailEnd type="arrow" len="sm" w="med"/>
          </a:ln>
        </p:spPr>
      </p:sp>
      <p:sp>
        <p:nvSpPr>
          <p:cNvPr name="Freeform 24" id="24"/>
          <p:cNvSpPr/>
          <p:nvPr/>
        </p:nvSpPr>
        <p:spPr>
          <a:xfrm flipH="false" flipV="false" rot="0">
            <a:off x="12807680" y="6136242"/>
            <a:ext cx="2617354" cy="599153"/>
          </a:xfrm>
          <a:custGeom>
            <a:avLst/>
            <a:gdLst/>
            <a:ahLst/>
            <a:cxnLst/>
            <a:rect r="r" b="b" t="t" l="l"/>
            <a:pathLst>
              <a:path h="599153" w="2617354">
                <a:moveTo>
                  <a:pt x="0" y="0"/>
                </a:moveTo>
                <a:lnTo>
                  <a:pt x="2617354" y="0"/>
                </a:lnTo>
                <a:lnTo>
                  <a:pt x="2617354" y="599154"/>
                </a:lnTo>
                <a:lnTo>
                  <a:pt x="0" y="599154"/>
                </a:lnTo>
                <a:lnTo>
                  <a:pt x="0" y="0"/>
                </a:lnTo>
                <a:close/>
              </a:path>
            </a:pathLst>
          </a:custGeom>
          <a:blipFill>
            <a:blip r:embed="rId8"/>
            <a:stretch>
              <a:fillRect l="0" t="0" r="0" b="0"/>
            </a:stretch>
          </a:blipFill>
        </p:spPr>
      </p:sp>
      <p:sp>
        <p:nvSpPr>
          <p:cNvPr name="Freeform 25" id="25"/>
          <p:cNvSpPr/>
          <p:nvPr/>
        </p:nvSpPr>
        <p:spPr>
          <a:xfrm flipH="false" flipV="false" rot="0">
            <a:off x="5887400" y="3497696"/>
            <a:ext cx="5168137" cy="5876246"/>
          </a:xfrm>
          <a:custGeom>
            <a:avLst/>
            <a:gdLst/>
            <a:ahLst/>
            <a:cxnLst/>
            <a:rect r="r" b="b" t="t" l="l"/>
            <a:pathLst>
              <a:path h="5876246" w="5168137">
                <a:moveTo>
                  <a:pt x="0" y="0"/>
                </a:moveTo>
                <a:lnTo>
                  <a:pt x="5168137" y="0"/>
                </a:lnTo>
                <a:lnTo>
                  <a:pt x="5168137" y="5876246"/>
                </a:lnTo>
                <a:lnTo>
                  <a:pt x="0" y="5876246"/>
                </a:lnTo>
                <a:lnTo>
                  <a:pt x="0" y="0"/>
                </a:lnTo>
                <a:close/>
              </a:path>
            </a:pathLst>
          </a:custGeom>
          <a:blipFill>
            <a:blip r:embed="rId9"/>
            <a:stretch>
              <a:fillRect l="0" t="0" r="0" b="0"/>
            </a:stretch>
          </a:blipFill>
        </p:spPr>
      </p:sp>
      <p:sp>
        <p:nvSpPr>
          <p:cNvPr name="TextBox 26" id="26"/>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TÍNH TOÁN ĐỘNG HỌC</a:t>
            </a:r>
          </a:p>
        </p:txBody>
      </p:sp>
      <p:sp>
        <p:nvSpPr>
          <p:cNvPr name="TextBox 27" id="27"/>
          <p:cNvSpPr txBox="true"/>
          <p:nvPr/>
        </p:nvSpPr>
        <p:spPr>
          <a:xfrm rot="0">
            <a:off x="16688791" y="9210675"/>
            <a:ext cx="139618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365909" y="3554194"/>
            <a:ext cx="7753831" cy="5543989"/>
          </a:xfrm>
          <a:custGeom>
            <a:avLst/>
            <a:gdLst/>
            <a:ahLst/>
            <a:cxnLst/>
            <a:rect r="r" b="b" t="t" l="l"/>
            <a:pathLst>
              <a:path h="5543989" w="7753831">
                <a:moveTo>
                  <a:pt x="0" y="0"/>
                </a:moveTo>
                <a:lnTo>
                  <a:pt x="7753831" y="0"/>
                </a:lnTo>
                <a:lnTo>
                  <a:pt x="7753831" y="5543989"/>
                </a:lnTo>
                <a:lnTo>
                  <a:pt x="0" y="5543989"/>
                </a:lnTo>
                <a:lnTo>
                  <a:pt x="0" y="0"/>
                </a:lnTo>
                <a:close/>
              </a:path>
            </a:pathLst>
          </a:custGeom>
          <a:blipFill>
            <a:blip r:embed="rId4"/>
            <a:stretch>
              <a:fillRect l="0" t="0" r="0" b="0"/>
            </a:stretch>
          </a:blipFill>
        </p:spPr>
      </p:sp>
      <p:sp>
        <p:nvSpPr>
          <p:cNvPr name="Freeform 5" id="5"/>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5735000" y="1810891"/>
            <a:ext cx="6818001" cy="1136417"/>
            <a:chOff x="0" y="0"/>
            <a:chExt cx="1795687" cy="299303"/>
          </a:xfrm>
        </p:grpSpPr>
        <p:sp>
          <p:nvSpPr>
            <p:cNvPr name="Freeform 10" id="10"/>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1" id="11"/>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887400" y="2002230"/>
            <a:ext cx="6818001" cy="1136417"/>
            <a:chOff x="0" y="0"/>
            <a:chExt cx="1795687" cy="299303"/>
          </a:xfrm>
        </p:grpSpPr>
        <p:sp>
          <p:nvSpPr>
            <p:cNvPr name="Freeform 13" id="13"/>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4" id="14"/>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326841" y="9098183"/>
            <a:ext cx="2511101" cy="694829"/>
            <a:chOff x="0" y="0"/>
            <a:chExt cx="661360" cy="183000"/>
          </a:xfrm>
        </p:grpSpPr>
        <p:sp>
          <p:nvSpPr>
            <p:cNvPr name="Freeform 16" id="16"/>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7" id="17"/>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8" id="18"/>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9" id="19"/>
          <p:cNvGrpSpPr/>
          <p:nvPr/>
        </p:nvGrpSpPr>
        <p:grpSpPr>
          <a:xfrm rot="0">
            <a:off x="-464552" y="511757"/>
            <a:ext cx="4986562" cy="694829"/>
            <a:chOff x="0" y="0"/>
            <a:chExt cx="1313333" cy="183000"/>
          </a:xfrm>
        </p:grpSpPr>
        <p:sp>
          <p:nvSpPr>
            <p:cNvPr name="Freeform 20" id="20"/>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1" id="21"/>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3" id="23"/>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4" id="24"/>
          <p:cNvSpPr/>
          <p:nvPr/>
        </p:nvSpPr>
        <p:spPr>
          <a:xfrm flipH="false" flipV="false" rot="0">
            <a:off x="10653140" y="4748722"/>
            <a:ext cx="5282484" cy="3961863"/>
          </a:xfrm>
          <a:custGeom>
            <a:avLst/>
            <a:gdLst/>
            <a:ahLst/>
            <a:cxnLst/>
            <a:rect r="r" b="b" t="t" l="l"/>
            <a:pathLst>
              <a:path h="3961863" w="5282484">
                <a:moveTo>
                  <a:pt x="0" y="0"/>
                </a:moveTo>
                <a:lnTo>
                  <a:pt x="5282484" y="0"/>
                </a:lnTo>
                <a:lnTo>
                  <a:pt x="5282484" y="3961863"/>
                </a:lnTo>
                <a:lnTo>
                  <a:pt x="0" y="3961863"/>
                </a:lnTo>
                <a:lnTo>
                  <a:pt x="0" y="0"/>
                </a:lnTo>
                <a:close/>
              </a:path>
            </a:pathLst>
          </a:custGeom>
          <a:blipFill>
            <a:blip r:embed="rId9"/>
            <a:stretch>
              <a:fillRect l="0" t="0" r="0" b="0"/>
            </a:stretch>
          </a:blipFill>
        </p:spPr>
      </p:sp>
      <p:sp>
        <p:nvSpPr>
          <p:cNvPr name="TextBox 25" id="25"/>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TÍNH TOÁN ĐỘNG HỌC</a:t>
            </a:r>
          </a:p>
        </p:txBody>
      </p:sp>
      <p:sp>
        <p:nvSpPr>
          <p:cNvPr name="TextBox 26" id="26"/>
          <p:cNvSpPr txBox="true"/>
          <p:nvPr/>
        </p:nvSpPr>
        <p:spPr>
          <a:xfrm rot="0">
            <a:off x="16688791" y="9210675"/>
            <a:ext cx="144540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16</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53164" y="3554194"/>
            <a:ext cx="7753831" cy="5543989"/>
          </a:xfrm>
          <a:custGeom>
            <a:avLst/>
            <a:gdLst/>
            <a:ahLst/>
            <a:cxnLst/>
            <a:rect r="r" b="b" t="t" l="l"/>
            <a:pathLst>
              <a:path h="5543989" w="7753831">
                <a:moveTo>
                  <a:pt x="0" y="0"/>
                </a:moveTo>
                <a:lnTo>
                  <a:pt x="7753831" y="0"/>
                </a:lnTo>
                <a:lnTo>
                  <a:pt x="7753831" y="5543989"/>
                </a:lnTo>
                <a:lnTo>
                  <a:pt x="0" y="5543989"/>
                </a:lnTo>
                <a:lnTo>
                  <a:pt x="0" y="0"/>
                </a:lnTo>
                <a:close/>
              </a:path>
            </a:pathLst>
          </a:custGeom>
          <a:blipFill>
            <a:blip r:embed="rId4"/>
            <a:stretch>
              <a:fillRect l="0" t="0" r="0" b="0"/>
            </a:stretch>
          </a:blipFill>
        </p:spPr>
      </p:sp>
      <p:sp>
        <p:nvSpPr>
          <p:cNvPr name="Freeform 5" id="5"/>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084334" y="3919697"/>
            <a:ext cx="8589443" cy="2588781"/>
          </a:xfrm>
          <a:custGeom>
            <a:avLst/>
            <a:gdLst/>
            <a:ahLst/>
            <a:cxnLst/>
            <a:rect r="r" b="b" t="t" l="l"/>
            <a:pathLst>
              <a:path h="2588781" w="8589443">
                <a:moveTo>
                  <a:pt x="0" y="0"/>
                </a:moveTo>
                <a:lnTo>
                  <a:pt x="8589443" y="0"/>
                </a:lnTo>
                <a:lnTo>
                  <a:pt x="8589443" y="2588781"/>
                </a:lnTo>
                <a:lnTo>
                  <a:pt x="0" y="2588781"/>
                </a:lnTo>
                <a:lnTo>
                  <a:pt x="0" y="0"/>
                </a:lnTo>
                <a:close/>
              </a:path>
            </a:pathLst>
          </a:custGeom>
          <a:blipFill>
            <a:blip r:embed="rId7"/>
            <a:stretch>
              <a:fillRect l="0" t="0" r="0" b="0"/>
            </a:stretch>
          </a:blipFill>
        </p:spPr>
      </p:sp>
      <p:sp>
        <p:nvSpPr>
          <p:cNvPr name="Freeform 7" id="7"/>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5735000" y="1810891"/>
            <a:ext cx="6818001" cy="1136417"/>
            <a:chOff x="0" y="0"/>
            <a:chExt cx="1795687" cy="299303"/>
          </a:xfrm>
        </p:grpSpPr>
        <p:sp>
          <p:nvSpPr>
            <p:cNvPr name="Freeform 11" id="11"/>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2" id="12"/>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5887400" y="2002230"/>
            <a:ext cx="6818001" cy="1136417"/>
            <a:chOff x="0" y="0"/>
            <a:chExt cx="1795687" cy="299303"/>
          </a:xfrm>
        </p:grpSpPr>
        <p:sp>
          <p:nvSpPr>
            <p:cNvPr name="Freeform 14" id="14"/>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5" id="15"/>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326841" y="9098183"/>
            <a:ext cx="2511101" cy="694829"/>
            <a:chOff x="0" y="0"/>
            <a:chExt cx="661360" cy="183000"/>
          </a:xfrm>
        </p:grpSpPr>
        <p:sp>
          <p:nvSpPr>
            <p:cNvPr name="Freeform 17" id="17"/>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8" id="18"/>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9" id="19"/>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20" id="20"/>
          <p:cNvGrpSpPr/>
          <p:nvPr/>
        </p:nvGrpSpPr>
        <p:grpSpPr>
          <a:xfrm rot="0">
            <a:off x="-464552" y="511757"/>
            <a:ext cx="4986562" cy="694829"/>
            <a:chOff x="0" y="0"/>
            <a:chExt cx="1313333" cy="183000"/>
          </a:xfrm>
        </p:grpSpPr>
        <p:sp>
          <p:nvSpPr>
            <p:cNvPr name="Freeform 21" id="21"/>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2" id="22"/>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4" id="24"/>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TextBox 25" id="25"/>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TÍNH TOÁN ĐỘNG HỌC</a:t>
            </a:r>
          </a:p>
        </p:txBody>
      </p:sp>
      <p:sp>
        <p:nvSpPr>
          <p:cNvPr name="TextBox 26" id="26"/>
          <p:cNvSpPr txBox="true"/>
          <p:nvPr/>
        </p:nvSpPr>
        <p:spPr>
          <a:xfrm rot="0">
            <a:off x="16688791" y="9210675"/>
            <a:ext cx="144540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464552" y="511757"/>
            <a:ext cx="4986562" cy="694829"/>
            <a:chOff x="0" y="0"/>
            <a:chExt cx="1313333" cy="183000"/>
          </a:xfrm>
        </p:grpSpPr>
        <p:sp>
          <p:nvSpPr>
            <p:cNvPr name="Freeform 18" id="18"/>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9" id="19"/>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6835125" y="2097458"/>
            <a:ext cx="4617749" cy="679341"/>
          </a:xfrm>
          <a:prstGeom prst="rect">
            <a:avLst/>
          </a:prstGeom>
        </p:spPr>
        <p:txBody>
          <a:bodyPr anchor="t" rtlCol="false" tIns="0" lIns="0" bIns="0" rIns="0">
            <a:spAutoFit/>
          </a:bodyPr>
          <a:lstStyle/>
          <a:p>
            <a:pPr algn="ctr">
              <a:lnSpc>
                <a:spcPts val="5605"/>
              </a:lnSpc>
            </a:pPr>
            <a:r>
              <a:rPr lang="en-US" b="true" sz="4004">
                <a:solidFill>
                  <a:srgbClr val="204295"/>
                </a:solidFill>
                <a:latin typeface="Clear Sans Bold"/>
                <a:ea typeface="Clear Sans Bold"/>
                <a:cs typeface="Clear Sans Bold"/>
                <a:sym typeface="Clear Sans Bold"/>
              </a:rPr>
              <a:t>NỘI DUNG</a:t>
            </a:r>
          </a:p>
        </p:txBody>
      </p:sp>
      <p:sp>
        <p:nvSpPr>
          <p:cNvPr name="TextBox 21" id="21"/>
          <p:cNvSpPr txBox="true"/>
          <p:nvPr/>
        </p:nvSpPr>
        <p:spPr>
          <a:xfrm rot="0">
            <a:off x="5735000" y="3767297"/>
            <a:ext cx="10909696" cy="4059936"/>
          </a:xfrm>
          <a:prstGeom prst="rect">
            <a:avLst/>
          </a:prstGeom>
        </p:spPr>
        <p:txBody>
          <a:bodyPr anchor="t" rtlCol="false" tIns="0" lIns="0" bIns="0" rIns="0">
            <a:spAutoFit/>
          </a:bodyPr>
          <a:lstStyle/>
          <a:p>
            <a:pPr algn="just" marL="690879" indent="-345439" lvl="1">
              <a:lnSpc>
                <a:spcPts val="5471"/>
              </a:lnSpc>
              <a:buFont typeface="Arial"/>
              <a:buChar char="•"/>
            </a:pPr>
            <a:r>
              <a:rPr lang="en-US" sz="3199">
                <a:solidFill>
                  <a:srgbClr val="204295"/>
                </a:solidFill>
                <a:latin typeface="Clear Sans"/>
                <a:ea typeface="Clear Sans"/>
                <a:cs typeface="Clear Sans"/>
                <a:sym typeface="Clear Sans"/>
              </a:rPr>
              <a:t>Giới thiệu tổng quan</a:t>
            </a:r>
          </a:p>
          <a:p>
            <a:pPr algn="just" marL="690879" indent="-345439" lvl="1">
              <a:lnSpc>
                <a:spcPts val="5471"/>
              </a:lnSpc>
              <a:buFont typeface="Arial"/>
              <a:buChar char="•"/>
            </a:pPr>
            <a:r>
              <a:rPr lang="en-US" sz="3199">
                <a:solidFill>
                  <a:srgbClr val="204295"/>
                </a:solidFill>
                <a:latin typeface="Clear Sans"/>
                <a:ea typeface="Clear Sans"/>
                <a:cs typeface="Clear Sans"/>
                <a:sym typeface="Clear Sans"/>
              </a:rPr>
              <a:t>Nhiệm vụ đề tài</a:t>
            </a:r>
          </a:p>
          <a:p>
            <a:pPr algn="just" marL="690879" indent="-345439" lvl="1">
              <a:lnSpc>
                <a:spcPts val="5471"/>
              </a:lnSpc>
              <a:buFont typeface="Arial"/>
              <a:buChar char="•"/>
            </a:pPr>
            <a:r>
              <a:rPr lang="en-US" sz="3199">
                <a:solidFill>
                  <a:srgbClr val="204295"/>
                </a:solidFill>
                <a:latin typeface="Clear Sans"/>
                <a:ea typeface="Clear Sans"/>
                <a:cs typeface="Clear Sans"/>
                <a:sym typeface="Clear Sans"/>
              </a:rPr>
              <a:t>Xây dựng hệ thống</a:t>
            </a:r>
          </a:p>
          <a:p>
            <a:pPr algn="just" marL="690879" indent="-345439" lvl="1">
              <a:lnSpc>
                <a:spcPts val="5471"/>
              </a:lnSpc>
              <a:buFont typeface="Arial"/>
              <a:buChar char="•"/>
            </a:pPr>
            <a:r>
              <a:rPr lang="en-US" sz="3199">
                <a:solidFill>
                  <a:srgbClr val="204295"/>
                </a:solidFill>
                <a:latin typeface="Clear Sans"/>
                <a:ea typeface="Clear Sans"/>
                <a:cs typeface="Clear Sans"/>
                <a:sym typeface="Clear Sans"/>
              </a:rPr>
              <a:t>Thiết kế phần cứng</a:t>
            </a:r>
          </a:p>
          <a:p>
            <a:pPr algn="just" marL="690879" indent="-345439" lvl="1">
              <a:lnSpc>
                <a:spcPts val="5471"/>
              </a:lnSpc>
              <a:buFont typeface="Arial"/>
              <a:buChar char="•"/>
            </a:pPr>
            <a:r>
              <a:rPr lang="en-US" sz="3199">
                <a:solidFill>
                  <a:srgbClr val="204295"/>
                </a:solidFill>
                <a:latin typeface="Clear Sans"/>
                <a:ea typeface="Clear Sans"/>
                <a:cs typeface="Clear Sans"/>
                <a:sym typeface="Clear Sans"/>
              </a:rPr>
              <a:t>Đánh giá kết quả</a:t>
            </a:r>
          </a:p>
          <a:p>
            <a:pPr algn="just" marL="690879" indent="-345439" lvl="1">
              <a:lnSpc>
                <a:spcPts val="5471"/>
              </a:lnSpc>
              <a:buFont typeface="Arial"/>
              <a:buChar char="•"/>
            </a:pPr>
            <a:r>
              <a:rPr lang="en-US" sz="3199">
                <a:solidFill>
                  <a:srgbClr val="204295"/>
                </a:solidFill>
                <a:latin typeface="Clear Sans"/>
                <a:ea typeface="Clear Sans"/>
                <a:cs typeface="Clear Sans"/>
                <a:sym typeface="Clear Sans"/>
              </a:rPr>
              <a:t>Kết luận</a:t>
            </a:r>
          </a:p>
        </p:txBody>
      </p:sp>
      <p:sp>
        <p:nvSpPr>
          <p:cNvPr name="TextBox 22" id="22"/>
          <p:cNvSpPr txBox="true"/>
          <p:nvPr/>
        </p:nvSpPr>
        <p:spPr>
          <a:xfrm rot="0">
            <a:off x="2509479"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Nội dung</a:t>
            </a:r>
          </a:p>
        </p:txBody>
      </p:sp>
      <p:sp>
        <p:nvSpPr>
          <p:cNvPr name="TextBox 23" id="23"/>
          <p:cNvSpPr txBox="true"/>
          <p:nvPr/>
        </p:nvSpPr>
        <p:spPr>
          <a:xfrm rot="0">
            <a:off x="16688791" y="9210675"/>
            <a:ext cx="1282686"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a:t>
            </a:r>
          </a:p>
        </p:txBody>
      </p:sp>
      <p:sp>
        <p:nvSpPr>
          <p:cNvPr name="AutoShape 24" id="24"/>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AutoShape 25" id="25"/>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3701640" y="3919697"/>
            <a:ext cx="11189520" cy="1945368"/>
          </a:xfrm>
          <a:custGeom>
            <a:avLst/>
            <a:gdLst/>
            <a:ahLst/>
            <a:cxnLst/>
            <a:rect r="r" b="b" t="t" l="l"/>
            <a:pathLst>
              <a:path h="1945368" w="11189520">
                <a:moveTo>
                  <a:pt x="0" y="0"/>
                </a:moveTo>
                <a:lnTo>
                  <a:pt x="11189520" y="0"/>
                </a:lnTo>
                <a:lnTo>
                  <a:pt x="11189520" y="1945367"/>
                </a:lnTo>
                <a:lnTo>
                  <a:pt x="0" y="1945367"/>
                </a:lnTo>
                <a:lnTo>
                  <a:pt x="0" y="0"/>
                </a:lnTo>
                <a:close/>
              </a:path>
            </a:pathLst>
          </a:custGeom>
          <a:blipFill>
            <a:blip r:embed="rId8"/>
            <a:stretch>
              <a:fillRect l="0" t="0" r="0" b="0"/>
            </a:stretch>
          </a:blipFill>
        </p:spPr>
      </p:sp>
      <p:sp>
        <p:nvSpPr>
          <p:cNvPr name="Freeform 24" id="24"/>
          <p:cNvSpPr/>
          <p:nvPr/>
        </p:nvSpPr>
        <p:spPr>
          <a:xfrm flipH="false" flipV="false" rot="0">
            <a:off x="3599158" y="6106757"/>
            <a:ext cx="9580214" cy="1939374"/>
          </a:xfrm>
          <a:custGeom>
            <a:avLst/>
            <a:gdLst/>
            <a:ahLst/>
            <a:cxnLst/>
            <a:rect r="r" b="b" t="t" l="l"/>
            <a:pathLst>
              <a:path h="1939374" w="9580214">
                <a:moveTo>
                  <a:pt x="0" y="0"/>
                </a:moveTo>
                <a:lnTo>
                  <a:pt x="9580214" y="0"/>
                </a:lnTo>
                <a:lnTo>
                  <a:pt x="9580214" y="1939374"/>
                </a:lnTo>
                <a:lnTo>
                  <a:pt x="0" y="1939374"/>
                </a:lnTo>
                <a:lnTo>
                  <a:pt x="0" y="0"/>
                </a:lnTo>
                <a:close/>
              </a:path>
            </a:pathLst>
          </a:custGeom>
          <a:blipFill>
            <a:blip r:embed="rId9"/>
            <a:stretch>
              <a:fillRect l="0" t="0" r="0" b="0"/>
            </a:stretch>
          </a:blipFill>
        </p:spPr>
      </p:sp>
      <p:sp>
        <p:nvSpPr>
          <p:cNvPr name="TextBox 25" id="25"/>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TÍNH TOÁN ĐỘNG HỌC</a:t>
            </a:r>
          </a:p>
        </p:txBody>
      </p:sp>
      <p:sp>
        <p:nvSpPr>
          <p:cNvPr name="TextBox 26" id="26"/>
          <p:cNvSpPr txBox="true"/>
          <p:nvPr/>
        </p:nvSpPr>
        <p:spPr>
          <a:xfrm rot="0">
            <a:off x="16688791" y="9210675"/>
            <a:ext cx="142079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18</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7518810" y="3393211"/>
            <a:ext cx="3555180" cy="2713546"/>
          </a:xfrm>
          <a:custGeom>
            <a:avLst/>
            <a:gdLst/>
            <a:ahLst/>
            <a:cxnLst/>
            <a:rect r="r" b="b" t="t" l="l"/>
            <a:pathLst>
              <a:path h="2713546" w="3555180">
                <a:moveTo>
                  <a:pt x="0" y="0"/>
                </a:moveTo>
                <a:lnTo>
                  <a:pt x="3555180" y="0"/>
                </a:lnTo>
                <a:lnTo>
                  <a:pt x="3555180" y="2713546"/>
                </a:lnTo>
                <a:lnTo>
                  <a:pt x="0" y="2713546"/>
                </a:lnTo>
                <a:lnTo>
                  <a:pt x="0" y="0"/>
                </a:lnTo>
                <a:close/>
              </a:path>
            </a:pathLst>
          </a:custGeom>
          <a:blipFill>
            <a:blip r:embed="rId8"/>
            <a:stretch>
              <a:fillRect l="0" t="0" r="0" b="0"/>
            </a:stretch>
          </a:blipFill>
        </p:spPr>
      </p:sp>
      <p:sp>
        <p:nvSpPr>
          <p:cNvPr name="AutoShape 24" id="24"/>
          <p:cNvSpPr/>
          <p:nvPr/>
        </p:nvSpPr>
        <p:spPr>
          <a:xfrm>
            <a:off x="5287564" y="7249757"/>
            <a:ext cx="1231652" cy="0"/>
          </a:xfrm>
          <a:prstGeom prst="line">
            <a:avLst/>
          </a:prstGeom>
          <a:ln cap="flat" w="114300">
            <a:solidFill>
              <a:srgbClr val="7AB3FF"/>
            </a:solidFill>
            <a:prstDash val="solid"/>
            <a:headEnd type="none" len="sm" w="sm"/>
            <a:tailEnd type="arrow" len="sm" w="med"/>
          </a:ln>
        </p:spPr>
      </p:sp>
      <p:sp>
        <p:nvSpPr>
          <p:cNvPr name="Freeform 25" id="25"/>
          <p:cNvSpPr/>
          <p:nvPr/>
        </p:nvSpPr>
        <p:spPr>
          <a:xfrm flipH="false" flipV="false" rot="0">
            <a:off x="6995132" y="6196847"/>
            <a:ext cx="2301268" cy="3267801"/>
          </a:xfrm>
          <a:custGeom>
            <a:avLst/>
            <a:gdLst/>
            <a:ahLst/>
            <a:cxnLst/>
            <a:rect r="r" b="b" t="t" l="l"/>
            <a:pathLst>
              <a:path h="3267801" w="2301268">
                <a:moveTo>
                  <a:pt x="0" y="0"/>
                </a:moveTo>
                <a:lnTo>
                  <a:pt x="2301268" y="0"/>
                </a:lnTo>
                <a:lnTo>
                  <a:pt x="2301268" y="3267801"/>
                </a:lnTo>
                <a:lnTo>
                  <a:pt x="0" y="3267801"/>
                </a:lnTo>
                <a:lnTo>
                  <a:pt x="0" y="0"/>
                </a:lnTo>
                <a:close/>
              </a:path>
            </a:pathLst>
          </a:custGeom>
          <a:blipFill>
            <a:blip r:embed="rId9"/>
            <a:stretch>
              <a:fillRect l="0" t="0" r="0" b="0"/>
            </a:stretch>
          </a:blipFill>
        </p:spPr>
      </p:sp>
      <p:sp>
        <p:nvSpPr>
          <p:cNvPr name="AutoShape 26" id="26"/>
          <p:cNvSpPr/>
          <p:nvPr/>
        </p:nvSpPr>
        <p:spPr>
          <a:xfrm>
            <a:off x="9842338" y="7306907"/>
            <a:ext cx="1231652" cy="0"/>
          </a:xfrm>
          <a:prstGeom prst="line">
            <a:avLst/>
          </a:prstGeom>
          <a:ln cap="flat" w="114300">
            <a:solidFill>
              <a:srgbClr val="7AB3FF"/>
            </a:solidFill>
            <a:prstDash val="solid"/>
            <a:headEnd type="none" len="sm" w="sm"/>
            <a:tailEnd type="arrow" len="sm" w="med"/>
          </a:ln>
        </p:spPr>
      </p:sp>
      <p:sp>
        <p:nvSpPr>
          <p:cNvPr name="Freeform 27" id="27"/>
          <p:cNvSpPr/>
          <p:nvPr/>
        </p:nvSpPr>
        <p:spPr>
          <a:xfrm flipH="false" flipV="false" rot="0">
            <a:off x="11450435" y="6591522"/>
            <a:ext cx="3100001" cy="1430770"/>
          </a:xfrm>
          <a:custGeom>
            <a:avLst/>
            <a:gdLst/>
            <a:ahLst/>
            <a:cxnLst/>
            <a:rect r="r" b="b" t="t" l="l"/>
            <a:pathLst>
              <a:path h="1430770" w="3100001">
                <a:moveTo>
                  <a:pt x="0" y="0"/>
                </a:moveTo>
                <a:lnTo>
                  <a:pt x="3100001" y="0"/>
                </a:lnTo>
                <a:lnTo>
                  <a:pt x="3100001" y="1430770"/>
                </a:lnTo>
                <a:lnTo>
                  <a:pt x="0" y="1430770"/>
                </a:lnTo>
                <a:lnTo>
                  <a:pt x="0" y="0"/>
                </a:lnTo>
                <a:close/>
              </a:path>
            </a:pathLst>
          </a:custGeom>
          <a:blipFill>
            <a:blip r:embed="rId10"/>
            <a:stretch>
              <a:fillRect l="0" t="0" r="0" b="0"/>
            </a:stretch>
          </a:blipFill>
        </p:spPr>
      </p:sp>
      <p:sp>
        <p:nvSpPr>
          <p:cNvPr name="TextBox 28" id="28"/>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TÍNH TOÁN ĐỘNG HỌC</a:t>
            </a:r>
          </a:p>
        </p:txBody>
      </p:sp>
      <p:sp>
        <p:nvSpPr>
          <p:cNvPr name="TextBox 29" id="29"/>
          <p:cNvSpPr txBox="true"/>
          <p:nvPr/>
        </p:nvSpPr>
        <p:spPr>
          <a:xfrm rot="0">
            <a:off x="16688791" y="9210675"/>
            <a:ext cx="139618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19</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821238" y="3554194"/>
            <a:ext cx="7753831" cy="5543989"/>
          </a:xfrm>
          <a:custGeom>
            <a:avLst/>
            <a:gdLst/>
            <a:ahLst/>
            <a:cxnLst/>
            <a:rect r="r" b="b" t="t" l="l"/>
            <a:pathLst>
              <a:path h="5543989" w="7753831">
                <a:moveTo>
                  <a:pt x="0" y="0"/>
                </a:moveTo>
                <a:lnTo>
                  <a:pt x="7753830" y="0"/>
                </a:lnTo>
                <a:lnTo>
                  <a:pt x="7753830" y="5543989"/>
                </a:lnTo>
                <a:lnTo>
                  <a:pt x="0" y="5543989"/>
                </a:lnTo>
                <a:lnTo>
                  <a:pt x="0" y="0"/>
                </a:lnTo>
                <a:close/>
              </a:path>
            </a:pathLst>
          </a:custGeom>
          <a:blipFill>
            <a:blip r:embed="rId4"/>
            <a:stretch>
              <a:fillRect l="0" t="0" r="0" b="0"/>
            </a:stretch>
          </a:blipFill>
        </p:spPr>
      </p:sp>
      <p:sp>
        <p:nvSpPr>
          <p:cNvPr name="Freeform 5" id="5"/>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5735000" y="1810891"/>
            <a:ext cx="6818001" cy="1136417"/>
            <a:chOff x="0" y="0"/>
            <a:chExt cx="1795687" cy="299303"/>
          </a:xfrm>
        </p:grpSpPr>
        <p:sp>
          <p:nvSpPr>
            <p:cNvPr name="Freeform 10" id="10"/>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1" id="11"/>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887400" y="2002230"/>
            <a:ext cx="6818001" cy="1136417"/>
            <a:chOff x="0" y="0"/>
            <a:chExt cx="1795687" cy="299303"/>
          </a:xfrm>
        </p:grpSpPr>
        <p:sp>
          <p:nvSpPr>
            <p:cNvPr name="Freeform 13" id="13"/>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4" id="14"/>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326841" y="9098183"/>
            <a:ext cx="2511101" cy="694829"/>
            <a:chOff x="0" y="0"/>
            <a:chExt cx="661360" cy="183000"/>
          </a:xfrm>
        </p:grpSpPr>
        <p:sp>
          <p:nvSpPr>
            <p:cNvPr name="Freeform 16" id="16"/>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7" id="17"/>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8" id="18"/>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9" id="19"/>
          <p:cNvGrpSpPr/>
          <p:nvPr/>
        </p:nvGrpSpPr>
        <p:grpSpPr>
          <a:xfrm rot="0">
            <a:off x="-464552" y="511757"/>
            <a:ext cx="4986562" cy="694829"/>
            <a:chOff x="0" y="0"/>
            <a:chExt cx="1313333" cy="183000"/>
          </a:xfrm>
        </p:grpSpPr>
        <p:sp>
          <p:nvSpPr>
            <p:cNvPr name="Freeform 20" id="20"/>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1" id="21"/>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3" id="23"/>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4" id="24"/>
          <p:cNvSpPr/>
          <p:nvPr/>
        </p:nvSpPr>
        <p:spPr>
          <a:xfrm flipH="false" flipV="false" rot="0">
            <a:off x="10388524" y="4703926"/>
            <a:ext cx="3725915" cy="879149"/>
          </a:xfrm>
          <a:custGeom>
            <a:avLst/>
            <a:gdLst/>
            <a:ahLst/>
            <a:cxnLst/>
            <a:rect r="r" b="b" t="t" l="l"/>
            <a:pathLst>
              <a:path h="879149" w="3725915">
                <a:moveTo>
                  <a:pt x="0" y="0"/>
                </a:moveTo>
                <a:lnTo>
                  <a:pt x="3725915" y="0"/>
                </a:lnTo>
                <a:lnTo>
                  <a:pt x="3725915" y="879148"/>
                </a:lnTo>
                <a:lnTo>
                  <a:pt x="0" y="879148"/>
                </a:lnTo>
                <a:lnTo>
                  <a:pt x="0" y="0"/>
                </a:lnTo>
                <a:close/>
              </a:path>
            </a:pathLst>
          </a:custGeom>
          <a:blipFill>
            <a:blip r:embed="rId9"/>
            <a:stretch>
              <a:fillRect l="0" t="0" r="0" b="0"/>
            </a:stretch>
          </a:blipFill>
        </p:spPr>
      </p:sp>
      <p:sp>
        <p:nvSpPr>
          <p:cNvPr name="Freeform 25" id="25"/>
          <p:cNvSpPr/>
          <p:nvPr/>
        </p:nvSpPr>
        <p:spPr>
          <a:xfrm flipH="false" flipV="false" rot="0">
            <a:off x="12251482" y="6106757"/>
            <a:ext cx="2553322" cy="1456895"/>
          </a:xfrm>
          <a:custGeom>
            <a:avLst/>
            <a:gdLst/>
            <a:ahLst/>
            <a:cxnLst/>
            <a:rect r="r" b="b" t="t" l="l"/>
            <a:pathLst>
              <a:path h="1456895" w="2553322">
                <a:moveTo>
                  <a:pt x="0" y="0"/>
                </a:moveTo>
                <a:lnTo>
                  <a:pt x="2553321" y="0"/>
                </a:lnTo>
                <a:lnTo>
                  <a:pt x="2553321" y="1456895"/>
                </a:lnTo>
                <a:lnTo>
                  <a:pt x="0" y="1456895"/>
                </a:lnTo>
                <a:lnTo>
                  <a:pt x="0" y="0"/>
                </a:lnTo>
                <a:close/>
              </a:path>
            </a:pathLst>
          </a:custGeom>
          <a:blipFill>
            <a:blip r:embed="rId10"/>
            <a:stretch>
              <a:fillRect l="0" t="0" r="0" b="0"/>
            </a:stretch>
          </a:blipFill>
        </p:spPr>
      </p:sp>
      <p:sp>
        <p:nvSpPr>
          <p:cNvPr name="TextBox 26" id="26"/>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TÍNH TOÁN ĐỘNG HỌC</a:t>
            </a:r>
          </a:p>
        </p:txBody>
      </p:sp>
      <p:sp>
        <p:nvSpPr>
          <p:cNvPr name="TextBox 27" id="27"/>
          <p:cNvSpPr txBox="true"/>
          <p:nvPr/>
        </p:nvSpPr>
        <p:spPr>
          <a:xfrm rot="0">
            <a:off x="16688791" y="9210675"/>
            <a:ext cx="142079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20</a:t>
            </a:r>
          </a:p>
        </p:txBody>
      </p:sp>
      <p:sp>
        <p:nvSpPr>
          <p:cNvPr name="AutoShape 28" id="28"/>
          <p:cNvSpPr/>
          <p:nvPr/>
        </p:nvSpPr>
        <p:spPr>
          <a:xfrm>
            <a:off x="10811348" y="6778055"/>
            <a:ext cx="1231652" cy="0"/>
          </a:xfrm>
          <a:prstGeom prst="line">
            <a:avLst/>
          </a:prstGeom>
          <a:ln cap="flat" w="114300">
            <a:solidFill>
              <a:srgbClr val="7AB3FF"/>
            </a:solidFill>
            <a:prstDash val="solid"/>
            <a:headEnd type="none" len="sm" w="sm"/>
            <a:tailEnd type="arrow" len="sm" w="med"/>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5914706"/>
            <a:ext cx="11091011" cy="2867064"/>
          </a:xfrm>
          <a:custGeom>
            <a:avLst/>
            <a:gdLst/>
            <a:ahLst/>
            <a:cxnLst/>
            <a:rect r="r" b="b" t="t" l="l"/>
            <a:pathLst>
              <a:path h="2867064" w="11091011">
                <a:moveTo>
                  <a:pt x="0" y="0"/>
                </a:moveTo>
                <a:lnTo>
                  <a:pt x="11091011" y="0"/>
                </a:lnTo>
                <a:lnTo>
                  <a:pt x="11091011" y="2867064"/>
                </a:lnTo>
                <a:lnTo>
                  <a:pt x="0" y="2867064"/>
                </a:lnTo>
                <a:lnTo>
                  <a:pt x="0" y="0"/>
                </a:lnTo>
                <a:close/>
              </a:path>
            </a:pathLst>
          </a:custGeom>
          <a:blipFill>
            <a:blip r:embed="rId4"/>
            <a:stretch>
              <a:fillRect l="0" t="0" r="0" b="0"/>
            </a:stretch>
          </a:blipFill>
        </p:spPr>
      </p:sp>
      <p:sp>
        <p:nvSpPr>
          <p:cNvPr name="Freeform 5" id="5"/>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091011" y="3138647"/>
            <a:ext cx="6057320" cy="5840987"/>
          </a:xfrm>
          <a:custGeom>
            <a:avLst/>
            <a:gdLst/>
            <a:ahLst/>
            <a:cxnLst/>
            <a:rect r="r" b="b" t="t" l="l"/>
            <a:pathLst>
              <a:path h="5840987" w="6057320">
                <a:moveTo>
                  <a:pt x="0" y="0"/>
                </a:moveTo>
                <a:lnTo>
                  <a:pt x="6057321" y="0"/>
                </a:lnTo>
                <a:lnTo>
                  <a:pt x="6057321" y="5840987"/>
                </a:lnTo>
                <a:lnTo>
                  <a:pt x="0" y="5840987"/>
                </a:lnTo>
                <a:lnTo>
                  <a:pt x="0" y="0"/>
                </a:lnTo>
                <a:close/>
              </a:path>
            </a:pathLst>
          </a:custGeom>
          <a:blipFill>
            <a:blip r:embed="rId7"/>
            <a:stretch>
              <a:fillRect l="0" t="0" r="0" b="0"/>
            </a:stretch>
          </a:blipFill>
        </p:spPr>
      </p:sp>
      <p:sp>
        <p:nvSpPr>
          <p:cNvPr name="Freeform 7" id="7"/>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5735000" y="1810891"/>
            <a:ext cx="6818001" cy="1136417"/>
            <a:chOff x="0" y="0"/>
            <a:chExt cx="1795687" cy="299303"/>
          </a:xfrm>
        </p:grpSpPr>
        <p:sp>
          <p:nvSpPr>
            <p:cNvPr name="Freeform 11" id="11"/>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2" id="12"/>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5887400" y="2002230"/>
            <a:ext cx="6818001" cy="1136417"/>
            <a:chOff x="0" y="0"/>
            <a:chExt cx="1795687" cy="299303"/>
          </a:xfrm>
        </p:grpSpPr>
        <p:sp>
          <p:nvSpPr>
            <p:cNvPr name="Freeform 14" id="14"/>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5" id="15"/>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326841" y="9098183"/>
            <a:ext cx="2511101" cy="694829"/>
            <a:chOff x="0" y="0"/>
            <a:chExt cx="661360" cy="183000"/>
          </a:xfrm>
        </p:grpSpPr>
        <p:sp>
          <p:nvSpPr>
            <p:cNvPr name="Freeform 17" id="17"/>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8" id="18"/>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9" id="19"/>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20" id="20"/>
          <p:cNvGrpSpPr/>
          <p:nvPr/>
        </p:nvGrpSpPr>
        <p:grpSpPr>
          <a:xfrm rot="0">
            <a:off x="-464552" y="511757"/>
            <a:ext cx="4986562" cy="694829"/>
            <a:chOff x="0" y="0"/>
            <a:chExt cx="1313333" cy="183000"/>
          </a:xfrm>
        </p:grpSpPr>
        <p:sp>
          <p:nvSpPr>
            <p:cNvPr name="Freeform 21" id="21"/>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2" id="22"/>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4" id="24"/>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TextBox 25" id="25"/>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HOẠCH ĐỊNH QUỸ ĐẠO</a:t>
            </a:r>
          </a:p>
        </p:txBody>
      </p:sp>
      <p:sp>
        <p:nvSpPr>
          <p:cNvPr name="TextBox 26" id="26"/>
          <p:cNvSpPr txBox="true"/>
          <p:nvPr/>
        </p:nvSpPr>
        <p:spPr>
          <a:xfrm rot="0">
            <a:off x="16688791" y="9210675"/>
            <a:ext cx="139618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21</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7213477" y="3138647"/>
            <a:ext cx="4252263" cy="7218958"/>
          </a:xfrm>
          <a:custGeom>
            <a:avLst/>
            <a:gdLst/>
            <a:ahLst/>
            <a:cxnLst/>
            <a:rect r="r" b="b" t="t" l="l"/>
            <a:pathLst>
              <a:path h="7218958" w="4252263">
                <a:moveTo>
                  <a:pt x="0" y="0"/>
                </a:moveTo>
                <a:lnTo>
                  <a:pt x="4252263" y="0"/>
                </a:lnTo>
                <a:lnTo>
                  <a:pt x="4252263" y="7218957"/>
                </a:lnTo>
                <a:lnTo>
                  <a:pt x="0" y="7218957"/>
                </a:lnTo>
                <a:lnTo>
                  <a:pt x="0" y="0"/>
                </a:lnTo>
                <a:close/>
              </a:path>
            </a:pathLst>
          </a:custGeom>
          <a:blipFill>
            <a:blip r:embed="rId8"/>
            <a:stretch>
              <a:fillRect l="0" t="0" r="0" b="0"/>
            </a:stretch>
          </a:blipFill>
        </p:spPr>
      </p:sp>
      <p:grpSp>
        <p:nvGrpSpPr>
          <p:cNvPr name="Group 12" id="12"/>
          <p:cNvGrpSpPr/>
          <p:nvPr/>
        </p:nvGrpSpPr>
        <p:grpSpPr>
          <a:xfrm rot="0">
            <a:off x="5887400" y="2002230"/>
            <a:ext cx="6818001" cy="1136417"/>
            <a:chOff x="0" y="0"/>
            <a:chExt cx="1795687" cy="299303"/>
          </a:xfrm>
        </p:grpSpPr>
        <p:sp>
          <p:nvSpPr>
            <p:cNvPr name="Freeform 13" id="13"/>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4" id="14"/>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326841" y="9098183"/>
            <a:ext cx="2511101" cy="694829"/>
            <a:chOff x="0" y="0"/>
            <a:chExt cx="661360" cy="183000"/>
          </a:xfrm>
        </p:grpSpPr>
        <p:sp>
          <p:nvSpPr>
            <p:cNvPr name="Freeform 16" id="16"/>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7" id="17"/>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8" id="18"/>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9" id="19"/>
          <p:cNvGrpSpPr/>
          <p:nvPr/>
        </p:nvGrpSpPr>
        <p:grpSpPr>
          <a:xfrm rot="0">
            <a:off x="-464552" y="511757"/>
            <a:ext cx="4986562" cy="694829"/>
            <a:chOff x="0" y="0"/>
            <a:chExt cx="1313333" cy="183000"/>
          </a:xfrm>
        </p:grpSpPr>
        <p:sp>
          <p:nvSpPr>
            <p:cNvPr name="Freeform 20" id="20"/>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1" id="21"/>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3" id="23"/>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TextBox 24" id="24"/>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GIẢI THUẬT XỬ LÝ ẢNH</a:t>
            </a:r>
          </a:p>
        </p:txBody>
      </p:sp>
      <p:sp>
        <p:nvSpPr>
          <p:cNvPr name="TextBox 25" id="25"/>
          <p:cNvSpPr txBox="true"/>
          <p:nvPr/>
        </p:nvSpPr>
        <p:spPr>
          <a:xfrm rot="0">
            <a:off x="16688791" y="9210675"/>
            <a:ext cx="139618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22</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TextBox 23" id="23"/>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SURF</a:t>
            </a:r>
          </a:p>
        </p:txBody>
      </p:sp>
      <p:sp>
        <p:nvSpPr>
          <p:cNvPr name="TextBox 24" id="24"/>
          <p:cNvSpPr txBox="true"/>
          <p:nvPr/>
        </p:nvSpPr>
        <p:spPr>
          <a:xfrm rot="0">
            <a:off x="16688791" y="9210675"/>
            <a:ext cx="144540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23</a:t>
            </a:r>
          </a:p>
        </p:txBody>
      </p:sp>
      <p:sp>
        <p:nvSpPr>
          <p:cNvPr name="TextBox 25" id="25"/>
          <p:cNvSpPr txBox="true"/>
          <p:nvPr/>
        </p:nvSpPr>
        <p:spPr>
          <a:xfrm rot="0">
            <a:off x="2352376" y="5287390"/>
            <a:ext cx="14287280" cy="1180465"/>
          </a:xfrm>
          <a:prstGeom prst="rect">
            <a:avLst/>
          </a:prstGeom>
        </p:spPr>
        <p:txBody>
          <a:bodyPr anchor="t" rtlCol="false" tIns="0" lIns="0" bIns="0" rIns="0">
            <a:spAutoFit/>
          </a:bodyPr>
          <a:lstStyle/>
          <a:p>
            <a:pPr algn="ctr">
              <a:lnSpc>
                <a:spcPts val="4759"/>
              </a:lnSpc>
            </a:pPr>
            <a:r>
              <a:rPr lang="en-US" sz="3399">
                <a:solidFill>
                  <a:srgbClr val="204295"/>
                </a:solidFill>
                <a:latin typeface="Clear Sans"/>
                <a:ea typeface="Clear Sans"/>
                <a:cs typeface="Clear Sans"/>
                <a:sym typeface="Clear Sans"/>
              </a:rPr>
              <a:t>SURF (Speeded-Up Robust Features) được đề xuất bởi </a:t>
            </a:r>
            <a:r>
              <a:rPr lang="en-US" sz="3399" b="true">
                <a:solidFill>
                  <a:srgbClr val="204295"/>
                </a:solidFill>
                <a:latin typeface="Clear Sans Bold"/>
                <a:ea typeface="Clear Sans Bold"/>
                <a:cs typeface="Clear Sans Bold"/>
                <a:sym typeface="Clear Sans Bold"/>
              </a:rPr>
              <a:t>Herbert Bay, Tinne Tuytelaars, và Luc Van Gool</a:t>
            </a:r>
            <a:r>
              <a:rPr lang="en-US" sz="3399">
                <a:solidFill>
                  <a:srgbClr val="204295"/>
                </a:solidFill>
                <a:latin typeface="Clear Sans"/>
                <a:ea typeface="Clear Sans"/>
                <a:cs typeface="Clear Sans"/>
                <a:sym typeface="Clear Sans"/>
              </a:rPr>
              <a:t> vào năm </a:t>
            </a:r>
            <a:r>
              <a:rPr lang="en-US" sz="3399" b="true">
                <a:solidFill>
                  <a:srgbClr val="204295"/>
                </a:solidFill>
                <a:latin typeface="Clear Sans Bold"/>
                <a:ea typeface="Clear Sans Bold"/>
                <a:cs typeface="Clear Sans Bold"/>
                <a:sym typeface="Clear Sans Bold"/>
              </a:rPr>
              <a:t>2006</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3532857" y="4157822"/>
            <a:ext cx="5763543" cy="4099071"/>
          </a:xfrm>
          <a:custGeom>
            <a:avLst/>
            <a:gdLst/>
            <a:ahLst/>
            <a:cxnLst/>
            <a:rect r="r" b="b" t="t" l="l"/>
            <a:pathLst>
              <a:path h="4099071" w="5763543">
                <a:moveTo>
                  <a:pt x="0" y="0"/>
                </a:moveTo>
                <a:lnTo>
                  <a:pt x="5763543" y="0"/>
                </a:lnTo>
                <a:lnTo>
                  <a:pt x="5763543" y="4099071"/>
                </a:lnTo>
                <a:lnTo>
                  <a:pt x="0" y="4099071"/>
                </a:lnTo>
                <a:lnTo>
                  <a:pt x="0" y="0"/>
                </a:lnTo>
                <a:close/>
              </a:path>
            </a:pathLst>
          </a:custGeom>
          <a:blipFill>
            <a:blip r:embed="rId8"/>
            <a:stretch>
              <a:fillRect l="0" t="0" r="0" b="0"/>
            </a:stretch>
          </a:blipFill>
        </p:spPr>
      </p:sp>
      <p:sp>
        <p:nvSpPr>
          <p:cNvPr name="TextBox 24" id="24"/>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SURF</a:t>
            </a:r>
          </a:p>
        </p:txBody>
      </p:sp>
      <p:sp>
        <p:nvSpPr>
          <p:cNvPr name="TextBox 25" id="25"/>
          <p:cNvSpPr txBox="true"/>
          <p:nvPr/>
        </p:nvSpPr>
        <p:spPr>
          <a:xfrm rot="0">
            <a:off x="16688791" y="9210675"/>
            <a:ext cx="139618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24</a:t>
            </a:r>
          </a:p>
        </p:txBody>
      </p:sp>
      <p:sp>
        <p:nvSpPr>
          <p:cNvPr name="TextBox 26" id="26"/>
          <p:cNvSpPr txBox="true"/>
          <p:nvPr/>
        </p:nvSpPr>
        <p:spPr>
          <a:xfrm rot="0">
            <a:off x="10647905" y="4583075"/>
            <a:ext cx="4114991" cy="29806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204295"/>
                </a:solidFill>
                <a:latin typeface="Clear Sans"/>
                <a:ea typeface="Clear Sans"/>
                <a:cs typeface="Clear Sans"/>
                <a:sym typeface="Clear Sans"/>
              </a:rPr>
              <a:t>pt (x, y)</a:t>
            </a:r>
          </a:p>
          <a:p>
            <a:pPr algn="ctr" marL="734059" indent="-367030" lvl="1">
              <a:lnSpc>
                <a:spcPts val="4759"/>
              </a:lnSpc>
              <a:buFont typeface="Arial"/>
              <a:buChar char="•"/>
            </a:pPr>
            <a:r>
              <a:rPr lang="en-US" sz="3399">
                <a:solidFill>
                  <a:srgbClr val="204295"/>
                </a:solidFill>
                <a:latin typeface="Clear Sans"/>
                <a:ea typeface="Clear Sans"/>
                <a:cs typeface="Clear Sans"/>
                <a:sym typeface="Clear Sans"/>
              </a:rPr>
              <a:t>size</a:t>
            </a:r>
          </a:p>
          <a:p>
            <a:pPr algn="ctr" marL="734059" indent="-367030" lvl="1">
              <a:lnSpc>
                <a:spcPts val="4759"/>
              </a:lnSpc>
              <a:buFont typeface="Arial"/>
              <a:buChar char="•"/>
            </a:pPr>
            <a:r>
              <a:rPr lang="en-US" sz="3399">
                <a:solidFill>
                  <a:srgbClr val="204295"/>
                </a:solidFill>
                <a:latin typeface="Clear Sans"/>
                <a:ea typeface="Clear Sans"/>
                <a:cs typeface="Clear Sans"/>
                <a:sym typeface="Clear Sans"/>
              </a:rPr>
              <a:t>angle</a:t>
            </a:r>
          </a:p>
          <a:p>
            <a:pPr algn="ctr" marL="734059" indent="-367030" lvl="1">
              <a:lnSpc>
                <a:spcPts val="4759"/>
              </a:lnSpc>
              <a:buFont typeface="Arial"/>
              <a:buChar char="•"/>
            </a:pPr>
            <a:r>
              <a:rPr lang="en-US" sz="3399">
                <a:solidFill>
                  <a:srgbClr val="204295"/>
                </a:solidFill>
                <a:latin typeface="Clear Sans"/>
                <a:ea typeface="Clear Sans"/>
                <a:cs typeface="Clear Sans"/>
                <a:sym typeface="Clear Sans"/>
              </a:rPr>
              <a:t>response</a:t>
            </a:r>
          </a:p>
          <a:p>
            <a:pPr algn="ctr" marL="734059" indent="-367030" lvl="1">
              <a:lnSpc>
                <a:spcPts val="4759"/>
              </a:lnSpc>
              <a:buFont typeface="Arial"/>
              <a:buChar char="•"/>
            </a:pPr>
            <a:r>
              <a:rPr lang="en-US" sz="3399">
                <a:solidFill>
                  <a:srgbClr val="204295"/>
                </a:solidFill>
                <a:latin typeface="Clear Sans"/>
                <a:ea typeface="Clear Sans"/>
                <a:cs typeface="Clear Sans"/>
                <a:sym typeface="Clear Sans"/>
              </a:rPr>
              <a:t>octave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5957029" y="6764983"/>
            <a:ext cx="2110521" cy="1934005"/>
          </a:xfrm>
          <a:custGeom>
            <a:avLst/>
            <a:gdLst/>
            <a:ahLst/>
            <a:cxnLst/>
            <a:rect r="r" b="b" t="t" l="l"/>
            <a:pathLst>
              <a:path h="1934005" w="2110521">
                <a:moveTo>
                  <a:pt x="0" y="0"/>
                </a:moveTo>
                <a:lnTo>
                  <a:pt x="2110521" y="0"/>
                </a:lnTo>
                <a:lnTo>
                  <a:pt x="2110521" y="1934005"/>
                </a:lnTo>
                <a:lnTo>
                  <a:pt x="0" y="19340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2705400" y="3738722"/>
            <a:ext cx="2018786" cy="1829438"/>
          </a:xfrm>
          <a:custGeom>
            <a:avLst/>
            <a:gdLst/>
            <a:ahLst/>
            <a:cxnLst/>
            <a:rect r="r" b="b" t="t" l="l"/>
            <a:pathLst>
              <a:path h="1829438" w="2018786">
                <a:moveTo>
                  <a:pt x="0" y="0"/>
                </a:moveTo>
                <a:lnTo>
                  <a:pt x="2018786" y="0"/>
                </a:lnTo>
                <a:lnTo>
                  <a:pt x="2018786" y="1829437"/>
                </a:lnTo>
                <a:lnTo>
                  <a:pt x="0" y="18294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5" id="25"/>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SURF</a:t>
            </a:r>
          </a:p>
        </p:txBody>
      </p:sp>
      <p:sp>
        <p:nvSpPr>
          <p:cNvPr name="TextBox 26" id="26"/>
          <p:cNvSpPr txBox="true"/>
          <p:nvPr/>
        </p:nvSpPr>
        <p:spPr>
          <a:xfrm rot="0">
            <a:off x="16688791" y="9210675"/>
            <a:ext cx="144540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25</a:t>
            </a:r>
          </a:p>
        </p:txBody>
      </p:sp>
      <p:sp>
        <p:nvSpPr>
          <p:cNvPr name="TextBox 27" id="27"/>
          <p:cNvSpPr txBox="true"/>
          <p:nvPr/>
        </p:nvSpPr>
        <p:spPr>
          <a:xfrm rot="0">
            <a:off x="2268673" y="3719672"/>
            <a:ext cx="10731763" cy="1695450"/>
          </a:xfrm>
          <a:prstGeom prst="rect">
            <a:avLst/>
          </a:prstGeom>
        </p:spPr>
        <p:txBody>
          <a:bodyPr anchor="t" rtlCol="false" tIns="0" lIns="0" bIns="0" rIns="0">
            <a:spAutoFit/>
          </a:bodyPr>
          <a:lstStyle/>
          <a:p>
            <a:pPr algn="ctr">
              <a:lnSpc>
                <a:spcPts val="6000"/>
              </a:lnSpc>
            </a:pPr>
            <a:r>
              <a:rPr lang="en-US" sz="6000">
                <a:solidFill>
                  <a:srgbClr val="204295"/>
                </a:solidFill>
                <a:latin typeface="Aerospace bold"/>
                <a:ea typeface="Aerospace bold"/>
                <a:cs typeface="Aerospace bold"/>
                <a:sym typeface="Aerospace bold"/>
              </a:rPr>
              <a:t>DoG</a:t>
            </a:r>
          </a:p>
          <a:p>
            <a:pPr algn="ctr">
              <a:lnSpc>
                <a:spcPts val="6000"/>
              </a:lnSpc>
            </a:pPr>
            <a:r>
              <a:rPr lang="en-US" sz="6000">
                <a:solidFill>
                  <a:srgbClr val="204295"/>
                </a:solidFill>
                <a:latin typeface="Aerospace bold"/>
                <a:ea typeface="Aerospace bold"/>
                <a:cs typeface="Aerospace bold"/>
                <a:sym typeface="Aerospace bold"/>
              </a:rPr>
              <a:t>(Difference of Gaussian)</a:t>
            </a:r>
          </a:p>
        </p:txBody>
      </p:sp>
      <p:sp>
        <p:nvSpPr>
          <p:cNvPr name="TextBox 28" id="28"/>
          <p:cNvSpPr txBox="true"/>
          <p:nvPr/>
        </p:nvSpPr>
        <p:spPr>
          <a:xfrm rot="0">
            <a:off x="5957029" y="7255735"/>
            <a:ext cx="10731763" cy="933450"/>
          </a:xfrm>
          <a:prstGeom prst="rect">
            <a:avLst/>
          </a:prstGeom>
        </p:spPr>
        <p:txBody>
          <a:bodyPr anchor="t" rtlCol="false" tIns="0" lIns="0" bIns="0" rIns="0">
            <a:spAutoFit/>
          </a:bodyPr>
          <a:lstStyle/>
          <a:p>
            <a:pPr algn="ctr">
              <a:lnSpc>
                <a:spcPts val="6000"/>
              </a:lnSpc>
            </a:pPr>
            <a:r>
              <a:rPr lang="en-US" sz="6000">
                <a:solidFill>
                  <a:srgbClr val="7AB3FF"/>
                </a:solidFill>
                <a:latin typeface="Aerospace bold"/>
                <a:ea typeface="Aerospace bold"/>
                <a:cs typeface="Aerospace bold"/>
                <a:sym typeface="Aerospace bold"/>
              </a:rPr>
              <a:t>Fast - Hessian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7770330" y="3801230"/>
            <a:ext cx="8165294" cy="4962739"/>
          </a:xfrm>
          <a:custGeom>
            <a:avLst/>
            <a:gdLst/>
            <a:ahLst/>
            <a:cxnLst/>
            <a:rect r="r" b="b" t="t" l="l"/>
            <a:pathLst>
              <a:path h="4962739" w="8165294">
                <a:moveTo>
                  <a:pt x="0" y="0"/>
                </a:moveTo>
                <a:lnTo>
                  <a:pt x="8165294" y="0"/>
                </a:lnTo>
                <a:lnTo>
                  <a:pt x="8165294" y="4962738"/>
                </a:lnTo>
                <a:lnTo>
                  <a:pt x="0" y="4962738"/>
                </a:lnTo>
                <a:lnTo>
                  <a:pt x="0" y="0"/>
                </a:lnTo>
                <a:close/>
              </a:path>
            </a:pathLst>
          </a:custGeom>
          <a:blipFill>
            <a:blip r:embed="rId8"/>
            <a:stretch>
              <a:fillRect l="0" t="0" r="0" b="0"/>
            </a:stretch>
          </a:blipFill>
        </p:spPr>
      </p:sp>
      <p:sp>
        <p:nvSpPr>
          <p:cNvPr name="Freeform 24" id="24"/>
          <p:cNvSpPr/>
          <p:nvPr/>
        </p:nvSpPr>
        <p:spPr>
          <a:xfrm flipH="false" flipV="false" rot="0">
            <a:off x="2280766" y="4566717"/>
            <a:ext cx="4956164" cy="4197251"/>
          </a:xfrm>
          <a:custGeom>
            <a:avLst/>
            <a:gdLst/>
            <a:ahLst/>
            <a:cxnLst/>
            <a:rect r="r" b="b" t="t" l="l"/>
            <a:pathLst>
              <a:path h="4197251" w="4956164">
                <a:moveTo>
                  <a:pt x="0" y="0"/>
                </a:moveTo>
                <a:lnTo>
                  <a:pt x="4956164" y="0"/>
                </a:lnTo>
                <a:lnTo>
                  <a:pt x="4956164" y="4197251"/>
                </a:lnTo>
                <a:lnTo>
                  <a:pt x="0" y="4197251"/>
                </a:lnTo>
                <a:lnTo>
                  <a:pt x="0" y="0"/>
                </a:lnTo>
                <a:close/>
              </a:path>
            </a:pathLst>
          </a:custGeom>
          <a:blipFill>
            <a:blip r:embed="rId9"/>
            <a:stretch>
              <a:fillRect l="0" t="0" r="0" b="0"/>
            </a:stretch>
          </a:blipFill>
        </p:spPr>
      </p:sp>
      <p:sp>
        <p:nvSpPr>
          <p:cNvPr name="TextBox 25" id="25"/>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SURF</a:t>
            </a:r>
          </a:p>
        </p:txBody>
      </p:sp>
      <p:sp>
        <p:nvSpPr>
          <p:cNvPr name="TextBox 26" id="26"/>
          <p:cNvSpPr txBox="true"/>
          <p:nvPr/>
        </p:nvSpPr>
        <p:spPr>
          <a:xfrm rot="0">
            <a:off x="16688791" y="9210675"/>
            <a:ext cx="139618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26</a:t>
            </a:r>
          </a:p>
        </p:txBody>
      </p:sp>
      <p:sp>
        <p:nvSpPr>
          <p:cNvPr name="TextBox 27" id="27"/>
          <p:cNvSpPr txBox="true"/>
          <p:nvPr/>
        </p:nvSpPr>
        <p:spPr>
          <a:xfrm rot="0">
            <a:off x="2352376" y="3477697"/>
            <a:ext cx="3481507" cy="580390"/>
          </a:xfrm>
          <a:prstGeom prst="rect">
            <a:avLst/>
          </a:prstGeom>
        </p:spPr>
        <p:txBody>
          <a:bodyPr anchor="t" rtlCol="false" tIns="0" lIns="0" bIns="0" rIns="0">
            <a:spAutoFit/>
          </a:bodyPr>
          <a:lstStyle/>
          <a:p>
            <a:pPr algn="ctr">
              <a:lnSpc>
                <a:spcPts val="4759"/>
              </a:lnSpc>
            </a:pPr>
            <a:r>
              <a:rPr lang="en-US" sz="3399">
                <a:solidFill>
                  <a:srgbClr val="204295"/>
                </a:solidFill>
                <a:latin typeface="Clear Sans"/>
                <a:ea typeface="Clear Sans"/>
                <a:cs typeface="Clear Sans"/>
                <a:sym typeface="Clear Sans"/>
              </a:rPr>
              <a:t>Haar-like features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5663682" y="4097426"/>
            <a:ext cx="7265436" cy="4928749"/>
          </a:xfrm>
          <a:custGeom>
            <a:avLst/>
            <a:gdLst/>
            <a:ahLst/>
            <a:cxnLst/>
            <a:rect r="r" b="b" t="t" l="l"/>
            <a:pathLst>
              <a:path h="4928749" w="7265436">
                <a:moveTo>
                  <a:pt x="0" y="0"/>
                </a:moveTo>
                <a:lnTo>
                  <a:pt x="7265436" y="0"/>
                </a:lnTo>
                <a:lnTo>
                  <a:pt x="7265436" y="4928749"/>
                </a:lnTo>
                <a:lnTo>
                  <a:pt x="0" y="4928749"/>
                </a:lnTo>
                <a:lnTo>
                  <a:pt x="0" y="0"/>
                </a:lnTo>
                <a:close/>
              </a:path>
            </a:pathLst>
          </a:custGeom>
          <a:blipFill>
            <a:blip r:embed="rId8"/>
            <a:stretch>
              <a:fillRect l="0" t="0" r="0" b="0"/>
            </a:stretch>
          </a:blipFill>
        </p:spPr>
      </p:sp>
      <p:sp>
        <p:nvSpPr>
          <p:cNvPr name="TextBox 24" id="24"/>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SURF</a:t>
            </a:r>
          </a:p>
        </p:txBody>
      </p:sp>
      <p:sp>
        <p:nvSpPr>
          <p:cNvPr name="TextBox 25" id="25"/>
          <p:cNvSpPr txBox="true"/>
          <p:nvPr/>
        </p:nvSpPr>
        <p:spPr>
          <a:xfrm rot="0">
            <a:off x="16688791" y="9210675"/>
            <a:ext cx="144540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sp>
        <p:nvSpPr>
          <p:cNvPr name="TextBox 18" id="18"/>
          <p:cNvSpPr txBox="true"/>
          <p:nvPr/>
        </p:nvSpPr>
        <p:spPr>
          <a:xfrm rot="0">
            <a:off x="6835125" y="2106983"/>
            <a:ext cx="5010594"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GIỚI THIỆU TỔNG QUAN</a:t>
            </a:r>
          </a:p>
        </p:txBody>
      </p:sp>
      <p:sp>
        <p:nvSpPr>
          <p:cNvPr name="TextBox 19" id="19"/>
          <p:cNvSpPr txBox="true"/>
          <p:nvPr/>
        </p:nvSpPr>
        <p:spPr>
          <a:xfrm rot="0">
            <a:off x="2713876" y="3687407"/>
            <a:ext cx="13372654" cy="31813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204295"/>
                </a:solidFill>
                <a:latin typeface="Clear Sans"/>
                <a:ea typeface="Clear Sans"/>
                <a:cs typeface="Clear Sans"/>
                <a:sym typeface="Clear Sans"/>
              </a:rPr>
              <a:t>Cánh tay robot ngày càng trở thành một công cụ quan trọng trong các ngành công nghiệp hiện đại, từ sản xuất, lắp ráp, đến xử lý vật liệu. </a:t>
            </a:r>
          </a:p>
          <a:p>
            <a:pPr algn="just">
              <a:lnSpc>
                <a:spcPts val="4200"/>
              </a:lnSpc>
            </a:pPr>
          </a:p>
          <a:p>
            <a:pPr algn="just" marL="647700" indent="-323850" lvl="1">
              <a:lnSpc>
                <a:spcPts val="4200"/>
              </a:lnSpc>
              <a:buFont typeface="Arial"/>
              <a:buChar char="•"/>
            </a:pPr>
            <a:r>
              <a:rPr lang="en-US" sz="3000">
                <a:solidFill>
                  <a:srgbClr val="204295"/>
                </a:solidFill>
                <a:latin typeface="Clear Sans"/>
                <a:ea typeface="Clear Sans"/>
                <a:cs typeface="Clear Sans"/>
                <a:sym typeface="Clear Sans"/>
              </a:rPr>
              <a:t>Các cánh tay robot thường được trang bị camera để kiểm tra chất lượng sản phẩm, đếm, phân loại, nhận dạng và định vị các đối tượng trong quy trình sản xuất, </a:t>
            </a:r>
            <a:r>
              <a:rPr lang="en-US" sz="3000">
                <a:solidFill>
                  <a:srgbClr val="204295"/>
                </a:solidFill>
                <a:latin typeface="Clear Sans"/>
                <a:ea typeface="Clear Sans"/>
                <a:cs typeface="Clear Sans"/>
                <a:sym typeface="Clear Sans"/>
                <a:hlinkClick r:id="rId8" tooltip="https://rtc.edu.vn/do-kich-thuoc-bang-camera/"/>
              </a:rPr>
              <a:t>đo kích thước sản phẩm bằng camera</a:t>
            </a:r>
            <a:r>
              <a:rPr lang="en-US" sz="3000">
                <a:solidFill>
                  <a:srgbClr val="204295"/>
                </a:solidFill>
                <a:latin typeface="Clear Sans"/>
                <a:ea typeface="Clear Sans"/>
                <a:cs typeface="Clear Sans"/>
                <a:sym typeface="Clear Sans"/>
              </a:rPr>
              <a:t>. </a:t>
            </a:r>
          </a:p>
        </p:txBody>
      </p:sp>
      <p:sp>
        <p:nvSpPr>
          <p:cNvPr name="TextBox 20" id="20"/>
          <p:cNvSpPr txBox="true"/>
          <p:nvPr/>
        </p:nvSpPr>
        <p:spPr>
          <a:xfrm rot="0">
            <a:off x="16688791" y="9210675"/>
            <a:ext cx="1248526"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a:t>
            </a:r>
          </a:p>
        </p:txBody>
      </p:sp>
      <p:grpSp>
        <p:nvGrpSpPr>
          <p:cNvPr name="Group 21" id="21"/>
          <p:cNvGrpSpPr/>
          <p:nvPr/>
        </p:nvGrpSpPr>
        <p:grpSpPr>
          <a:xfrm rot="0">
            <a:off x="-464552" y="511757"/>
            <a:ext cx="4986562" cy="694829"/>
            <a:chOff x="0" y="0"/>
            <a:chExt cx="1313333" cy="183000"/>
          </a:xfrm>
        </p:grpSpPr>
        <p:sp>
          <p:nvSpPr>
            <p:cNvPr name="Freeform 22" id="22"/>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3" id="23"/>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Giới thiệu tổng quan</a:t>
            </a:r>
          </a:p>
        </p:txBody>
      </p:sp>
      <p:sp>
        <p:nvSpPr>
          <p:cNvPr name="AutoShape 25" id="25"/>
          <p:cNvSpPr/>
          <p:nvPr/>
        </p:nvSpPr>
        <p:spPr>
          <a:xfrm>
            <a:off x="4522011" y="859172"/>
            <a:ext cx="765554" cy="0"/>
          </a:xfrm>
          <a:prstGeom prst="line">
            <a:avLst/>
          </a:prstGeom>
          <a:ln cap="flat" w="38100">
            <a:solidFill>
              <a:srgbClr val="7AB3FF"/>
            </a:solidFill>
            <a:prstDash val="solid"/>
            <a:headEnd type="none" len="sm" w="sm"/>
            <a:tailEnd type="oval" len="lg" w="lg"/>
          </a:ln>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4558752" y="3549434"/>
            <a:ext cx="9475296" cy="5708866"/>
          </a:xfrm>
          <a:custGeom>
            <a:avLst/>
            <a:gdLst/>
            <a:ahLst/>
            <a:cxnLst/>
            <a:rect r="r" b="b" t="t" l="l"/>
            <a:pathLst>
              <a:path h="5708866" w="9475296">
                <a:moveTo>
                  <a:pt x="0" y="0"/>
                </a:moveTo>
                <a:lnTo>
                  <a:pt x="9475296" y="0"/>
                </a:lnTo>
                <a:lnTo>
                  <a:pt x="9475296" y="5708866"/>
                </a:lnTo>
                <a:lnTo>
                  <a:pt x="0" y="5708866"/>
                </a:lnTo>
                <a:lnTo>
                  <a:pt x="0" y="0"/>
                </a:lnTo>
                <a:close/>
              </a:path>
            </a:pathLst>
          </a:custGeom>
          <a:blipFill>
            <a:blip r:embed="rId8"/>
            <a:stretch>
              <a:fillRect l="0" t="0" r="0" b="0"/>
            </a:stretch>
          </a:blipFill>
        </p:spPr>
      </p:sp>
      <p:sp>
        <p:nvSpPr>
          <p:cNvPr name="TextBox 24" id="24"/>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SURF</a:t>
            </a:r>
          </a:p>
        </p:txBody>
      </p:sp>
      <p:sp>
        <p:nvSpPr>
          <p:cNvPr name="TextBox 25" id="25"/>
          <p:cNvSpPr txBox="true"/>
          <p:nvPr/>
        </p:nvSpPr>
        <p:spPr>
          <a:xfrm rot="0">
            <a:off x="16688791" y="9210675"/>
            <a:ext cx="139618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28</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3645771" y="4072097"/>
            <a:ext cx="11301259" cy="4252099"/>
          </a:xfrm>
          <a:custGeom>
            <a:avLst/>
            <a:gdLst/>
            <a:ahLst/>
            <a:cxnLst/>
            <a:rect r="r" b="b" t="t" l="l"/>
            <a:pathLst>
              <a:path h="4252099" w="11301259">
                <a:moveTo>
                  <a:pt x="0" y="0"/>
                </a:moveTo>
                <a:lnTo>
                  <a:pt x="11301258" y="0"/>
                </a:lnTo>
                <a:lnTo>
                  <a:pt x="11301258" y="4252098"/>
                </a:lnTo>
                <a:lnTo>
                  <a:pt x="0" y="4252098"/>
                </a:lnTo>
                <a:lnTo>
                  <a:pt x="0" y="0"/>
                </a:lnTo>
                <a:close/>
              </a:path>
            </a:pathLst>
          </a:custGeom>
          <a:blipFill>
            <a:blip r:embed="rId8"/>
            <a:stretch>
              <a:fillRect l="0" t="0" r="0" b="0"/>
            </a:stretch>
          </a:blipFill>
        </p:spPr>
      </p:sp>
      <p:sp>
        <p:nvSpPr>
          <p:cNvPr name="TextBox 24" id="24"/>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HOMOGRAPHY</a:t>
            </a:r>
          </a:p>
        </p:txBody>
      </p:sp>
      <p:sp>
        <p:nvSpPr>
          <p:cNvPr name="TextBox 25" id="25"/>
          <p:cNvSpPr txBox="true"/>
          <p:nvPr/>
        </p:nvSpPr>
        <p:spPr>
          <a:xfrm rot="0">
            <a:off x="16688791" y="9210675"/>
            <a:ext cx="139618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29</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4956962" y="3628103"/>
            <a:ext cx="8678877" cy="5836545"/>
          </a:xfrm>
          <a:custGeom>
            <a:avLst/>
            <a:gdLst/>
            <a:ahLst/>
            <a:cxnLst/>
            <a:rect r="r" b="b" t="t" l="l"/>
            <a:pathLst>
              <a:path h="5836545" w="8678877">
                <a:moveTo>
                  <a:pt x="0" y="0"/>
                </a:moveTo>
                <a:lnTo>
                  <a:pt x="8678876" y="0"/>
                </a:lnTo>
                <a:lnTo>
                  <a:pt x="8678876" y="5836545"/>
                </a:lnTo>
                <a:lnTo>
                  <a:pt x="0" y="5836545"/>
                </a:lnTo>
                <a:lnTo>
                  <a:pt x="0" y="0"/>
                </a:lnTo>
                <a:close/>
              </a:path>
            </a:pathLst>
          </a:custGeom>
          <a:blipFill>
            <a:blip r:embed="rId8"/>
            <a:stretch>
              <a:fillRect l="0" t="0" r="0" b="0"/>
            </a:stretch>
          </a:blipFill>
        </p:spPr>
      </p:sp>
      <p:sp>
        <p:nvSpPr>
          <p:cNvPr name="TextBox 24" id="24"/>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HOMOGRAPHY</a:t>
            </a:r>
          </a:p>
        </p:txBody>
      </p:sp>
      <p:sp>
        <p:nvSpPr>
          <p:cNvPr name="TextBox 25" id="25"/>
          <p:cNvSpPr txBox="true"/>
          <p:nvPr/>
        </p:nvSpPr>
        <p:spPr>
          <a:xfrm rot="0">
            <a:off x="16688791" y="9210675"/>
            <a:ext cx="139618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30</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2772270" y="3547383"/>
            <a:ext cx="2962730" cy="2699142"/>
          </a:xfrm>
          <a:custGeom>
            <a:avLst/>
            <a:gdLst/>
            <a:ahLst/>
            <a:cxnLst/>
            <a:rect r="r" b="b" t="t" l="l"/>
            <a:pathLst>
              <a:path h="2699142" w="2962730">
                <a:moveTo>
                  <a:pt x="0" y="0"/>
                </a:moveTo>
                <a:lnTo>
                  <a:pt x="2962730" y="0"/>
                </a:lnTo>
                <a:lnTo>
                  <a:pt x="2962730" y="2699142"/>
                </a:lnTo>
                <a:lnTo>
                  <a:pt x="0" y="2699142"/>
                </a:lnTo>
                <a:lnTo>
                  <a:pt x="0" y="0"/>
                </a:lnTo>
                <a:close/>
              </a:path>
            </a:pathLst>
          </a:custGeom>
          <a:blipFill>
            <a:blip r:embed="rId8"/>
            <a:stretch>
              <a:fillRect l="0" t="0" r="0" b="0"/>
            </a:stretch>
          </a:blipFill>
        </p:spPr>
      </p:sp>
      <p:sp>
        <p:nvSpPr>
          <p:cNvPr name="Freeform 24" id="24"/>
          <p:cNvSpPr/>
          <p:nvPr/>
        </p:nvSpPr>
        <p:spPr>
          <a:xfrm flipH="false" flipV="false" rot="0">
            <a:off x="7798641" y="3547383"/>
            <a:ext cx="2995518" cy="2699142"/>
          </a:xfrm>
          <a:custGeom>
            <a:avLst/>
            <a:gdLst/>
            <a:ahLst/>
            <a:cxnLst/>
            <a:rect r="r" b="b" t="t" l="l"/>
            <a:pathLst>
              <a:path h="2699142" w="2995518">
                <a:moveTo>
                  <a:pt x="0" y="0"/>
                </a:moveTo>
                <a:lnTo>
                  <a:pt x="2995518" y="0"/>
                </a:lnTo>
                <a:lnTo>
                  <a:pt x="2995518" y="2699142"/>
                </a:lnTo>
                <a:lnTo>
                  <a:pt x="0" y="2699142"/>
                </a:lnTo>
                <a:lnTo>
                  <a:pt x="0" y="0"/>
                </a:lnTo>
                <a:close/>
              </a:path>
            </a:pathLst>
          </a:custGeom>
          <a:blipFill>
            <a:blip r:embed="rId9"/>
            <a:stretch>
              <a:fillRect l="0" t="0" r="0" b="0"/>
            </a:stretch>
          </a:blipFill>
        </p:spPr>
      </p:sp>
      <p:sp>
        <p:nvSpPr>
          <p:cNvPr name="Freeform 25" id="25"/>
          <p:cNvSpPr/>
          <p:nvPr/>
        </p:nvSpPr>
        <p:spPr>
          <a:xfrm flipH="false" flipV="false" rot="0">
            <a:off x="12644948" y="3585483"/>
            <a:ext cx="2952187" cy="2699142"/>
          </a:xfrm>
          <a:custGeom>
            <a:avLst/>
            <a:gdLst/>
            <a:ahLst/>
            <a:cxnLst/>
            <a:rect r="r" b="b" t="t" l="l"/>
            <a:pathLst>
              <a:path h="2699142" w="2952187">
                <a:moveTo>
                  <a:pt x="0" y="0"/>
                </a:moveTo>
                <a:lnTo>
                  <a:pt x="2952186" y="0"/>
                </a:lnTo>
                <a:lnTo>
                  <a:pt x="2952186" y="2699142"/>
                </a:lnTo>
                <a:lnTo>
                  <a:pt x="0" y="2699142"/>
                </a:lnTo>
                <a:lnTo>
                  <a:pt x="0" y="0"/>
                </a:lnTo>
                <a:close/>
              </a:path>
            </a:pathLst>
          </a:custGeom>
          <a:blipFill>
            <a:blip r:embed="rId10"/>
            <a:stretch>
              <a:fillRect l="0" t="0" r="0" b="0"/>
            </a:stretch>
          </a:blipFill>
        </p:spPr>
      </p:sp>
      <p:sp>
        <p:nvSpPr>
          <p:cNvPr name="Freeform 26" id="26"/>
          <p:cNvSpPr/>
          <p:nvPr/>
        </p:nvSpPr>
        <p:spPr>
          <a:xfrm flipH="false" flipV="false" rot="0">
            <a:off x="7879691" y="6865650"/>
            <a:ext cx="2833417" cy="2598998"/>
          </a:xfrm>
          <a:custGeom>
            <a:avLst/>
            <a:gdLst/>
            <a:ahLst/>
            <a:cxnLst/>
            <a:rect r="r" b="b" t="t" l="l"/>
            <a:pathLst>
              <a:path h="2598998" w="2833417">
                <a:moveTo>
                  <a:pt x="0" y="0"/>
                </a:moveTo>
                <a:lnTo>
                  <a:pt x="2833418" y="0"/>
                </a:lnTo>
                <a:lnTo>
                  <a:pt x="2833418" y="2598998"/>
                </a:lnTo>
                <a:lnTo>
                  <a:pt x="0" y="2598998"/>
                </a:lnTo>
                <a:lnTo>
                  <a:pt x="0" y="0"/>
                </a:lnTo>
                <a:close/>
              </a:path>
            </a:pathLst>
          </a:custGeom>
          <a:blipFill>
            <a:blip r:embed="rId11"/>
            <a:stretch>
              <a:fillRect l="0" t="0" r="0" b="0"/>
            </a:stretch>
          </a:blipFill>
        </p:spPr>
      </p:sp>
      <p:sp>
        <p:nvSpPr>
          <p:cNvPr name="TextBox 27" id="27"/>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XÁC ĐỊNH TỌA ĐỘ TÂM</a:t>
            </a:r>
          </a:p>
        </p:txBody>
      </p:sp>
      <p:sp>
        <p:nvSpPr>
          <p:cNvPr name="TextBox 28" id="28"/>
          <p:cNvSpPr txBox="true"/>
          <p:nvPr/>
        </p:nvSpPr>
        <p:spPr>
          <a:xfrm rot="0">
            <a:off x="16688791" y="9210675"/>
            <a:ext cx="142079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31</a:t>
            </a:r>
          </a:p>
        </p:txBody>
      </p:sp>
      <p:sp>
        <p:nvSpPr>
          <p:cNvPr name="AutoShape 29" id="29"/>
          <p:cNvSpPr/>
          <p:nvPr/>
        </p:nvSpPr>
        <p:spPr>
          <a:xfrm>
            <a:off x="5735000" y="4896954"/>
            <a:ext cx="2063641" cy="0"/>
          </a:xfrm>
          <a:prstGeom prst="line">
            <a:avLst/>
          </a:prstGeom>
          <a:ln cap="flat" w="76200">
            <a:solidFill>
              <a:srgbClr val="7AB3FF"/>
            </a:solidFill>
            <a:prstDash val="solid"/>
            <a:headEnd type="none" len="sm" w="sm"/>
            <a:tailEnd type="triangle" len="med" w="lg"/>
          </a:ln>
        </p:spPr>
      </p:sp>
      <p:sp>
        <p:nvSpPr>
          <p:cNvPr name="AutoShape 30" id="30"/>
          <p:cNvSpPr/>
          <p:nvPr/>
        </p:nvSpPr>
        <p:spPr>
          <a:xfrm flipV="true">
            <a:off x="10794159" y="4935054"/>
            <a:ext cx="1850789" cy="0"/>
          </a:xfrm>
          <a:prstGeom prst="line">
            <a:avLst/>
          </a:prstGeom>
          <a:ln cap="flat" w="76200">
            <a:solidFill>
              <a:srgbClr val="7AB3FF"/>
            </a:solidFill>
            <a:prstDash val="solid"/>
            <a:headEnd type="none" len="sm" w="sm"/>
            <a:tailEnd type="triangle" len="med" w="lg"/>
          </a:ln>
        </p:spPr>
      </p:sp>
      <p:sp>
        <p:nvSpPr>
          <p:cNvPr name="AutoShape 31" id="31"/>
          <p:cNvSpPr/>
          <p:nvPr/>
        </p:nvSpPr>
        <p:spPr>
          <a:xfrm flipH="true">
            <a:off x="10713109" y="6284625"/>
            <a:ext cx="3407933" cy="1880524"/>
          </a:xfrm>
          <a:prstGeom prst="line">
            <a:avLst/>
          </a:prstGeom>
          <a:ln cap="flat" w="76200">
            <a:solidFill>
              <a:srgbClr val="7AB3FF"/>
            </a:solidFill>
            <a:prstDash val="solid"/>
            <a:headEnd type="none" len="sm" w="sm"/>
            <a:tailEnd type="triangle" len="med" w="lg"/>
          </a:ln>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6686591" y="4290973"/>
            <a:ext cx="5219618" cy="1024592"/>
          </a:xfrm>
          <a:custGeom>
            <a:avLst/>
            <a:gdLst/>
            <a:ahLst/>
            <a:cxnLst/>
            <a:rect r="r" b="b" t="t" l="l"/>
            <a:pathLst>
              <a:path h="1024592" w="5219618">
                <a:moveTo>
                  <a:pt x="0" y="0"/>
                </a:moveTo>
                <a:lnTo>
                  <a:pt x="5219618" y="0"/>
                </a:lnTo>
                <a:lnTo>
                  <a:pt x="5219618" y="1024591"/>
                </a:lnTo>
                <a:lnTo>
                  <a:pt x="0" y="1024591"/>
                </a:lnTo>
                <a:lnTo>
                  <a:pt x="0" y="0"/>
                </a:lnTo>
                <a:close/>
              </a:path>
            </a:pathLst>
          </a:custGeom>
          <a:blipFill>
            <a:blip r:embed="rId8"/>
            <a:stretch>
              <a:fillRect l="0" t="0" r="0" b="0"/>
            </a:stretch>
          </a:blipFill>
        </p:spPr>
      </p:sp>
      <p:sp>
        <p:nvSpPr>
          <p:cNvPr name="Freeform 24" id="24"/>
          <p:cNvSpPr/>
          <p:nvPr/>
        </p:nvSpPr>
        <p:spPr>
          <a:xfrm flipH="false" flipV="false" rot="0">
            <a:off x="5747662" y="5914706"/>
            <a:ext cx="7097476" cy="1292204"/>
          </a:xfrm>
          <a:custGeom>
            <a:avLst/>
            <a:gdLst/>
            <a:ahLst/>
            <a:cxnLst/>
            <a:rect r="r" b="b" t="t" l="l"/>
            <a:pathLst>
              <a:path h="1292204" w="7097476">
                <a:moveTo>
                  <a:pt x="0" y="0"/>
                </a:moveTo>
                <a:lnTo>
                  <a:pt x="7097476" y="0"/>
                </a:lnTo>
                <a:lnTo>
                  <a:pt x="7097476" y="1292203"/>
                </a:lnTo>
                <a:lnTo>
                  <a:pt x="0" y="1292203"/>
                </a:lnTo>
                <a:lnTo>
                  <a:pt x="0" y="0"/>
                </a:lnTo>
                <a:close/>
              </a:path>
            </a:pathLst>
          </a:custGeom>
          <a:blipFill>
            <a:blip r:embed="rId9"/>
            <a:stretch>
              <a:fillRect l="0" t="0" r="0" b="0"/>
            </a:stretch>
          </a:blipFill>
        </p:spPr>
      </p:sp>
      <p:sp>
        <p:nvSpPr>
          <p:cNvPr name="TextBox 25" id="25"/>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XÁC ĐỊNH TỌA ĐỘ TÂM</a:t>
            </a:r>
          </a:p>
        </p:txBody>
      </p:sp>
      <p:sp>
        <p:nvSpPr>
          <p:cNvPr name="TextBox 26" id="26"/>
          <p:cNvSpPr txBox="true"/>
          <p:nvPr/>
        </p:nvSpPr>
        <p:spPr>
          <a:xfrm rot="0">
            <a:off x="16688791" y="9210675"/>
            <a:ext cx="142079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32</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5287564" y="3540731"/>
            <a:ext cx="8199192" cy="5923917"/>
          </a:xfrm>
          <a:custGeom>
            <a:avLst/>
            <a:gdLst/>
            <a:ahLst/>
            <a:cxnLst/>
            <a:rect r="r" b="b" t="t" l="l"/>
            <a:pathLst>
              <a:path h="5923917" w="8199192">
                <a:moveTo>
                  <a:pt x="0" y="0"/>
                </a:moveTo>
                <a:lnTo>
                  <a:pt x="8199193" y="0"/>
                </a:lnTo>
                <a:lnTo>
                  <a:pt x="8199193" y="5923917"/>
                </a:lnTo>
                <a:lnTo>
                  <a:pt x="0" y="5923917"/>
                </a:lnTo>
                <a:lnTo>
                  <a:pt x="0" y="0"/>
                </a:lnTo>
                <a:close/>
              </a:path>
            </a:pathLst>
          </a:custGeom>
          <a:blipFill>
            <a:blip r:embed="rId8"/>
            <a:stretch>
              <a:fillRect l="0" t="0" r="0" b="0"/>
            </a:stretch>
          </a:blipFill>
        </p:spPr>
      </p:sp>
      <p:sp>
        <p:nvSpPr>
          <p:cNvPr name="TextBox 24" id="24"/>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XÁC ĐỊNH TỌA ĐỘ TÂM</a:t>
            </a:r>
          </a:p>
        </p:txBody>
      </p:sp>
      <p:sp>
        <p:nvSpPr>
          <p:cNvPr name="TextBox 25" id="25"/>
          <p:cNvSpPr txBox="true"/>
          <p:nvPr/>
        </p:nvSpPr>
        <p:spPr>
          <a:xfrm rot="0">
            <a:off x="16688791" y="9210675"/>
            <a:ext cx="142079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33</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877705" y="3861318"/>
            <a:ext cx="9909445" cy="6391592"/>
          </a:xfrm>
          <a:custGeom>
            <a:avLst/>
            <a:gdLst/>
            <a:ahLst/>
            <a:cxnLst/>
            <a:rect r="r" b="b" t="t" l="l"/>
            <a:pathLst>
              <a:path h="6391592" w="9909445">
                <a:moveTo>
                  <a:pt x="0" y="0"/>
                </a:moveTo>
                <a:lnTo>
                  <a:pt x="9909445" y="0"/>
                </a:lnTo>
                <a:lnTo>
                  <a:pt x="9909445" y="6391592"/>
                </a:lnTo>
                <a:lnTo>
                  <a:pt x="0" y="6391592"/>
                </a:lnTo>
                <a:lnTo>
                  <a:pt x="0" y="0"/>
                </a:lnTo>
                <a:close/>
              </a:path>
            </a:pathLst>
          </a:custGeom>
          <a:blipFill>
            <a:blip r:embed="rId6"/>
            <a:stretch>
              <a:fillRect l="0" t="0" r="0" b="0"/>
            </a:stretch>
          </a:blipFill>
        </p:spPr>
      </p:sp>
      <p:sp>
        <p:nvSpPr>
          <p:cNvPr name="Freeform 7" id="7"/>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5735000" y="1810891"/>
            <a:ext cx="6818001" cy="1136417"/>
            <a:chOff x="0" y="0"/>
            <a:chExt cx="1795687" cy="299303"/>
          </a:xfrm>
        </p:grpSpPr>
        <p:sp>
          <p:nvSpPr>
            <p:cNvPr name="Freeform 10" id="10"/>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1" id="11"/>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887400" y="2002230"/>
            <a:ext cx="6818001" cy="1136417"/>
            <a:chOff x="0" y="0"/>
            <a:chExt cx="1795687" cy="299303"/>
          </a:xfrm>
        </p:grpSpPr>
        <p:sp>
          <p:nvSpPr>
            <p:cNvPr name="Freeform 13" id="13"/>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4" id="14"/>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326841" y="9098183"/>
            <a:ext cx="2511101" cy="694829"/>
            <a:chOff x="0" y="0"/>
            <a:chExt cx="661360" cy="183000"/>
          </a:xfrm>
        </p:grpSpPr>
        <p:sp>
          <p:nvSpPr>
            <p:cNvPr name="Freeform 16" id="16"/>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7" id="17"/>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8" id="18"/>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9" id="19"/>
          <p:cNvGrpSpPr/>
          <p:nvPr/>
        </p:nvGrpSpPr>
        <p:grpSpPr>
          <a:xfrm rot="0">
            <a:off x="-464552" y="511757"/>
            <a:ext cx="4986562" cy="694829"/>
            <a:chOff x="0" y="0"/>
            <a:chExt cx="1313333" cy="183000"/>
          </a:xfrm>
        </p:grpSpPr>
        <p:sp>
          <p:nvSpPr>
            <p:cNvPr name="Freeform 20" id="20"/>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1" id="21"/>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3" id="23"/>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TextBox 24" id="24"/>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ĐIỀU KHIỂN ĐỘNG CƠ</a:t>
            </a:r>
          </a:p>
        </p:txBody>
      </p:sp>
      <p:sp>
        <p:nvSpPr>
          <p:cNvPr name="TextBox 25" id="25"/>
          <p:cNvSpPr txBox="true"/>
          <p:nvPr/>
        </p:nvSpPr>
        <p:spPr>
          <a:xfrm rot="0">
            <a:off x="16688791" y="9210675"/>
            <a:ext cx="142079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34</a:t>
            </a:r>
          </a:p>
        </p:txBody>
      </p:sp>
      <p:sp>
        <p:nvSpPr>
          <p:cNvPr name="TextBox 26" id="26"/>
          <p:cNvSpPr txBox="true"/>
          <p:nvPr/>
        </p:nvSpPr>
        <p:spPr>
          <a:xfrm rot="0">
            <a:off x="2280798" y="3346969"/>
            <a:ext cx="5545931" cy="514350"/>
          </a:xfrm>
          <a:prstGeom prst="rect">
            <a:avLst/>
          </a:prstGeom>
        </p:spPr>
        <p:txBody>
          <a:bodyPr anchor="t" rtlCol="false" tIns="0" lIns="0" bIns="0" rIns="0">
            <a:spAutoFit/>
          </a:bodyPr>
          <a:lstStyle/>
          <a:p>
            <a:pPr algn="ctr">
              <a:lnSpc>
                <a:spcPts val="4200"/>
              </a:lnSpc>
            </a:pPr>
            <a:r>
              <a:rPr lang="en-US" sz="3000">
                <a:solidFill>
                  <a:srgbClr val="204295"/>
                </a:solidFill>
                <a:latin typeface="Clear Sans"/>
                <a:ea typeface="Clear Sans"/>
                <a:cs typeface="Clear Sans"/>
                <a:sym typeface="Clear Sans"/>
              </a:rPr>
              <a:t>Điều khiển đến vị trí mong muốn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866473" y="3138647"/>
            <a:ext cx="8835722" cy="7344694"/>
          </a:xfrm>
          <a:custGeom>
            <a:avLst/>
            <a:gdLst/>
            <a:ahLst/>
            <a:cxnLst/>
            <a:rect r="r" b="b" t="t" l="l"/>
            <a:pathLst>
              <a:path h="7344694" w="8835722">
                <a:moveTo>
                  <a:pt x="0" y="0"/>
                </a:moveTo>
                <a:lnTo>
                  <a:pt x="8835722" y="0"/>
                </a:lnTo>
                <a:lnTo>
                  <a:pt x="8835722" y="7344693"/>
                </a:lnTo>
                <a:lnTo>
                  <a:pt x="0" y="7344693"/>
                </a:lnTo>
                <a:lnTo>
                  <a:pt x="0" y="0"/>
                </a:lnTo>
                <a:close/>
              </a:path>
            </a:pathLst>
          </a:custGeom>
          <a:blipFill>
            <a:blip r:embed="rId8"/>
            <a:stretch>
              <a:fillRect l="0" t="0" r="0" b="0"/>
            </a:stretch>
          </a:blipFill>
        </p:spPr>
      </p:sp>
      <p:grpSp>
        <p:nvGrpSpPr>
          <p:cNvPr name="Group 9" id="9"/>
          <p:cNvGrpSpPr/>
          <p:nvPr/>
        </p:nvGrpSpPr>
        <p:grpSpPr>
          <a:xfrm rot="0">
            <a:off x="5735000" y="1810891"/>
            <a:ext cx="6818001" cy="1136417"/>
            <a:chOff x="0" y="0"/>
            <a:chExt cx="1795687" cy="299303"/>
          </a:xfrm>
        </p:grpSpPr>
        <p:sp>
          <p:nvSpPr>
            <p:cNvPr name="Freeform 10" id="10"/>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1" id="11"/>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887400" y="2002230"/>
            <a:ext cx="6818001" cy="1136417"/>
            <a:chOff x="0" y="0"/>
            <a:chExt cx="1795687" cy="299303"/>
          </a:xfrm>
        </p:grpSpPr>
        <p:sp>
          <p:nvSpPr>
            <p:cNvPr name="Freeform 13" id="13"/>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4" id="14"/>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326841" y="9098183"/>
            <a:ext cx="2511101" cy="694829"/>
            <a:chOff x="0" y="0"/>
            <a:chExt cx="661360" cy="183000"/>
          </a:xfrm>
        </p:grpSpPr>
        <p:sp>
          <p:nvSpPr>
            <p:cNvPr name="Freeform 16" id="16"/>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7" id="17"/>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8" id="18"/>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9" id="19"/>
          <p:cNvGrpSpPr/>
          <p:nvPr/>
        </p:nvGrpSpPr>
        <p:grpSpPr>
          <a:xfrm rot="0">
            <a:off x="-464552" y="511757"/>
            <a:ext cx="4986562" cy="694829"/>
            <a:chOff x="0" y="0"/>
            <a:chExt cx="1313333" cy="183000"/>
          </a:xfrm>
        </p:grpSpPr>
        <p:sp>
          <p:nvSpPr>
            <p:cNvPr name="Freeform 20" id="20"/>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1" id="21"/>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3" id="23"/>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TextBox 24" id="24"/>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ĐIỀU KHIỂN ĐỘNG CƠ</a:t>
            </a:r>
          </a:p>
        </p:txBody>
      </p:sp>
      <p:sp>
        <p:nvSpPr>
          <p:cNvPr name="TextBox 25" id="25"/>
          <p:cNvSpPr txBox="true"/>
          <p:nvPr/>
        </p:nvSpPr>
        <p:spPr>
          <a:xfrm rot="0">
            <a:off x="16688791" y="9210675"/>
            <a:ext cx="139618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35</a:t>
            </a:r>
          </a:p>
        </p:txBody>
      </p:sp>
      <p:sp>
        <p:nvSpPr>
          <p:cNvPr name="TextBox 26" id="26"/>
          <p:cNvSpPr txBox="true"/>
          <p:nvPr/>
        </p:nvSpPr>
        <p:spPr>
          <a:xfrm rot="0">
            <a:off x="2824080" y="3346969"/>
            <a:ext cx="4459367" cy="514350"/>
          </a:xfrm>
          <a:prstGeom prst="rect">
            <a:avLst/>
          </a:prstGeom>
        </p:spPr>
        <p:txBody>
          <a:bodyPr anchor="t" rtlCol="false" tIns="0" lIns="0" bIns="0" rIns="0">
            <a:spAutoFit/>
          </a:bodyPr>
          <a:lstStyle/>
          <a:p>
            <a:pPr algn="ctr">
              <a:lnSpc>
                <a:spcPts val="4200"/>
              </a:lnSpc>
            </a:pPr>
            <a:r>
              <a:rPr lang="en-US" sz="3000">
                <a:solidFill>
                  <a:srgbClr val="204295"/>
                </a:solidFill>
                <a:latin typeface="Clear Sans"/>
                <a:ea typeface="Clear Sans"/>
                <a:cs typeface="Clear Sans"/>
                <a:sym typeface="Clear Sans"/>
              </a:rPr>
              <a:t>Điều khiển đến vị trí home</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Thiết kế phần cứng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5380612" y="3571436"/>
            <a:ext cx="7831576" cy="6533841"/>
          </a:xfrm>
          <a:custGeom>
            <a:avLst/>
            <a:gdLst/>
            <a:ahLst/>
            <a:cxnLst/>
            <a:rect r="r" b="b" t="t" l="l"/>
            <a:pathLst>
              <a:path h="6533841" w="7831576">
                <a:moveTo>
                  <a:pt x="0" y="0"/>
                </a:moveTo>
                <a:lnTo>
                  <a:pt x="7831576" y="0"/>
                </a:lnTo>
                <a:lnTo>
                  <a:pt x="7831576" y="6533841"/>
                </a:lnTo>
                <a:lnTo>
                  <a:pt x="0" y="6533841"/>
                </a:lnTo>
                <a:lnTo>
                  <a:pt x="0" y="0"/>
                </a:lnTo>
                <a:close/>
              </a:path>
            </a:pathLst>
          </a:custGeom>
          <a:blipFill>
            <a:blip r:embed="rId8"/>
            <a:stretch>
              <a:fillRect l="0" t="0" r="-3639" b="0"/>
            </a:stretch>
          </a:blipFill>
        </p:spPr>
      </p:sp>
      <p:sp>
        <p:nvSpPr>
          <p:cNvPr name="TextBox 24" id="24"/>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THIẾT KẾ PHẦN CỨNG</a:t>
            </a:r>
          </a:p>
        </p:txBody>
      </p:sp>
      <p:sp>
        <p:nvSpPr>
          <p:cNvPr name="TextBox 25" id="25"/>
          <p:cNvSpPr txBox="true"/>
          <p:nvPr/>
        </p:nvSpPr>
        <p:spPr>
          <a:xfrm rot="0">
            <a:off x="16688791" y="9210675"/>
            <a:ext cx="142079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37</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Thiết kế phần cứng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5814386" y="3444917"/>
            <a:ext cx="7050446" cy="6348095"/>
          </a:xfrm>
          <a:custGeom>
            <a:avLst/>
            <a:gdLst/>
            <a:ahLst/>
            <a:cxnLst/>
            <a:rect r="r" b="b" t="t" l="l"/>
            <a:pathLst>
              <a:path h="6348095" w="7050446">
                <a:moveTo>
                  <a:pt x="0" y="0"/>
                </a:moveTo>
                <a:lnTo>
                  <a:pt x="7050446" y="0"/>
                </a:lnTo>
                <a:lnTo>
                  <a:pt x="7050446" y="6348096"/>
                </a:lnTo>
                <a:lnTo>
                  <a:pt x="0" y="6348096"/>
                </a:lnTo>
                <a:lnTo>
                  <a:pt x="0" y="0"/>
                </a:lnTo>
                <a:close/>
              </a:path>
            </a:pathLst>
          </a:custGeom>
          <a:blipFill>
            <a:blip r:embed="rId8"/>
            <a:stretch>
              <a:fillRect l="0" t="-5184" r="0" b="-5184"/>
            </a:stretch>
          </a:blipFill>
        </p:spPr>
      </p:sp>
      <p:sp>
        <p:nvSpPr>
          <p:cNvPr name="TextBox 24" id="24"/>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THIẾT KẾ PHẦN CỨNG</a:t>
            </a:r>
          </a:p>
        </p:txBody>
      </p:sp>
      <p:sp>
        <p:nvSpPr>
          <p:cNvPr name="TextBox 25" id="25"/>
          <p:cNvSpPr txBox="true"/>
          <p:nvPr/>
        </p:nvSpPr>
        <p:spPr>
          <a:xfrm rot="0">
            <a:off x="16688791" y="9210675"/>
            <a:ext cx="144540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38</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Giới thiệu tổng quan</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5479959" y="5773909"/>
            <a:ext cx="2710332" cy="2710332"/>
          </a:xfrm>
          <a:custGeom>
            <a:avLst/>
            <a:gdLst/>
            <a:ahLst/>
            <a:cxnLst/>
            <a:rect r="r" b="b" t="t" l="l"/>
            <a:pathLst>
              <a:path h="2710332" w="2710332">
                <a:moveTo>
                  <a:pt x="0" y="0"/>
                </a:moveTo>
                <a:lnTo>
                  <a:pt x="2710333" y="0"/>
                </a:lnTo>
                <a:lnTo>
                  <a:pt x="2710333" y="2710332"/>
                </a:lnTo>
                <a:lnTo>
                  <a:pt x="0" y="2710332"/>
                </a:lnTo>
                <a:lnTo>
                  <a:pt x="0" y="0"/>
                </a:lnTo>
                <a:close/>
              </a:path>
            </a:pathLst>
          </a:custGeom>
          <a:blipFill>
            <a:blip r:embed="rId8"/>
            <a:stretch>
              <a:fillRect l="0" t="0" r="0" b="0"/>
            </a:stretch>
          </a:blipFill>
        </p:spPr>
      </p:sp>
      <p:sp>
        <p:nvSpPr>
          <p:cNvPr name="Freeform 24" id="24"/>
          <p:cNvSpPr/>
          <p:nvPr/>
        </p:nvSpPr>
        <p:spPr>
          <a:xfrm flipH="false" flipV="false" rot="0">
            <a:off x="10065891" y="5773909"/>
            <a:ext cx="4331862" cy="2617167"/>
          </a:xfrm>
          <a:custGeom>
            <a:avLst/>
            <a:gdLst/>
            <a:ahLst/>
            <a:cxnLst/>
            <a:rect r="r" b="b" t="t" l="l"/>
            <a:pathLst>
              <a:path h="2617167" w="4331862">
                <a:moveTo>
                  <a:pt x="0" y="0"/>
                </a:moveTo>
                <a:lnTo>
                  <a:pt x="4331863" y="0"/>
                </a:lnTo>
                <a:lnTo>
                  <a:pt x="4331863" y="2617167"/>
                </a:lnTo>
                <a:lnTo>
                  <a:pt x="0" y="2617167"/>
                </a:lnTo>
                <a:lnTo>
                  <a:pt x="0" y="0"/>
                </a:lnTo>
                <a:close/>
              </a:path>
            </a:pathLst>
          </a:custGeom>
          <a:blipFill>
            <a:blip r:embed="rId9"/>
            <a:stretch>
              <a:fillRect l="0" t="0" r="0" b="0"/>
            </a:stretch>
          </a:blipFill>
        </p:spPr>
      </p:sp>
      <p:sp>
        <p:nvSpPr>
          <p:cNvPr name="TextBox 25" id="25"/>
          <p:cNvSpPr txBox="true"/>
          <p:nvPr/>
        </p:nvSpPr>
        <p:spPr>
          <a:xfrm rot="0">
            <a:off x="6835125" y="2106983"/>
            <a:ext cx="5010594"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GIỚI THIỆU TỔNG QUAN</a:t>
            </a:r>
          </a:p>
        </p:txBody>
      </p:sp>
      <p:sp>
        <p:nvSpPr>
          <p:cNvPr name="TextBox 26" id="26"/>
          <p:cNvSpPr txBox="true"/>
          <p:nvPr/>
        </p:nvSpPr>
        <p:spPr>
          <a:xfrm rot="0">
            <a:off x="2713876" y="3687407"/>
            <a:ext cx="13372654" cy="15811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204295"/>
                </a:solidFill>
                <a:latin typeface="Clear Sans"/>
                <a:ea typeface="Clear Sans"/>
                <a:cs typeface="Clear Sans"/>
                <a:sym typeface="Clear Sans"/>
              </a:rPr>
              <a:t>Machine Vision giúp Robot có khả năng tự động xử lý hình ảnh, đưa ra quyết định nhanh chóng và chính xác, từ đó cải thiện hiệu suất sản xuất và đảm bảo chất lượng sản phẩm.</a:t>
            </a:r>
          </a:p>
        </p:txBody>
      </p:sp>
      <p:sp>
        <p:nvSpPr>
          <p:cNvPr name="TextBox 27" id="27"/>
          <p:cNvSpPr txBox="true"/>
          <p:nvPr/>
        </p:nvSpPr>
        <p:spPr>
          <a:xfrm rot="0">
            <a:off x="16688791" y="9210675"/>
            <a:ext cx="1248526"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Đánh giá kết quả</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5197182" y="5924421"/>
            <a:ext cx="2846168" cy="2153351"/>
          </a:xfrm>
          <a:custGeom>
            <a:avLst/>
            <a:gdLst/>
            <a:ahLst/>
            <a:cxnLst/>
            <a:rect r="r" b="b" t="t" l="l"/>
            <a:pathLst>
              <a:path h="2153351" w="2846168">
                <a:moveTo>
                  <a:pt x="0" y="0"/>
                </a:moveTo>
                <a:lnTo>
                  <a:pt x="2846167" y="0"/>
                </a:lnTo>
                <a:lnTo>
                  <a:pt x="2846167" y="2153351"/>
                </a:lnTo>
                <a:lnTo>
                  <a:pt x="0" y="2153351"/>
                </a:lnTo>
                <a:lnTo>
                  <a:pt x="0" y="0"/>
                </a:lnTo>
                <a:close/>
              </a:path>
            </a:pathLst>
          </a:custGeom>
          <a:blipFill>
            <a:blip r:embed="rId8"/>
            <a:stretch>
              <a:fillRect l="0" t="0" r="0" b="0"/>
            </a:stretch>
          </a:blipFill>
        </p:spPr>
      </p:sp>
      <p:sp>
        <p:nvSpPr>
          <p:cNvPr name="Freeform 24" id="24"/>
          <p:cNvSpPr/>
          <p:nvPr/>
        </p:nvSpPr>
        <p:spPr>
          <a:xfrm flipH="false" flipV="false" rot="0">
            <a:off x="10724949" y="5879623"/>
            <a:ext cx="2984095" cy="2242947"/>
          </a:xfrm>
          <a:custGeom>
            <a:avLst/>
            <a:gdLst/>
            <a:ahLst/>
            <a:cxnLst/>
            <a:rect r="r" b="b" t="t" l="l"/>
            <a:pathLst>
              <a:path h="2242947" w="2984095">
                <a:moveTo>
                  <a:pt x="0" y="0"/>
                </a:moveTo>
                <a:lnTo>
                  <a:pt x="2984095" y="0"/>
                </a:lnTo>
                <a:lnTo>
                  <a:pt x="2984095" y="2242947"/>
                </a:lnTo>
                <a:lnTo>
                  <a:pt x="0" y="2242947"/>
                </a:lnTo>
                <a:lnTo>
                  <a:pt x="0" y="0"/>
                </a:lnTo>
                <a:close/>
              </a:path>
            </a:pathLst>
          </a:custGeom>
          <a:blipFill>
            <a:blip r:embed="rId9"/>
            <a:stretch>
              <a:fillRect l="0" t="0" r="0" b="0"/>
            </a:stretch>
          </a:blipFill>
        </p:spPr>
      </p:sp>
      <p:sp>
        <p:nvSpPr>
          <p:cNvPr name="TextBox 25" id="25"/>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ĐÁNH GIÁ KẾT QUẢ</a:t>
            </a:r>
          </a:p>
        </p:txBody>
      </p:sp>
      <p:sp>
        <p:nvSpPr>
          <p:cNvPr name="TextBox 26" id="26"/>
          <p:cNvSpPr txBox="true"/>
          <p:nvPr/>
        </p:nvSpPr>
        <p:spPr>
          <a:xfrm rot="0">
            <a:off x="16688791" y="9210675"/>
            <a:ext cx="144540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39</a:t>
            </a:r>
          </a:p>
        </p:txBody>
      </p:sp>
      <p:sp>
        <p:nvSpPr>
          <p:cNvPr name="TextBox 27" id="27"/>
          <p:cNvSpPr txBox="true"/>
          <p:nvPr/>
        </p:nvSpPr>
        <p:spPr>
          <a:xfrm rot="0">
            <a:off x="2221705" y="3402232"/>
            <a:ext cx="13844589" cy="1180465"/>
          </a:xfrm>
          <a:prstGeom prst="rect">
            <a:avLst/>
          </a:prstGeom>
        </p:spPr>
        <p:txBody>
          <a:bodyPr anchor="t" rtlCol="false" tIns="0" lIns="0" bIns="0" rIns="0">
            <a:spAutoFit/>
          </a:bodyPr>
          <a:lstStyle/>
          <a:p>
            <a:pPr algn="ctr">
              <a:lnSpc>
                <a:spcPts val="4759"/>
              </a:lnSpc>
            </a:pPr>
            <a:r>
              <a:rPr lang="en-US" sz="3399">
                <a:solidFill>
                  <a:srgbClr val="204295"/>
                </a:solidFill>
                <a:latin typeface="Clear Sans"/>
                <a:ea typeface="Clear Sans"/>
                <a:cs typeface="Clear Sans"/>
                <a:sym typeface="Clear Sans"/>
              </a:rPr>
              <a:t>Đánh giá sai số được đánh giá dựa trên sự sai lệch về vị trí của end-effector của cánh tay robot so với vị trí nắp chai mà camera đọc được.</a:t>
            </a:r>
          </a:p>
        </p:txBody>
      </p:sp>
      <p:sp>
        <p:nvSpPr>
          <p:cNvPr name="AutoShape 28" id="28"/>
          <p:cNvSpPr/>
          <p:nvPr/>
        </p:nvSpPr>
        <p:spPr>
          <a:xfrm>
            <a:off x="4297190" y="5879623"/>
            <a:ext cx="1734279" cy="603084"/>
          </a:xfrm>
          <a:prstGeom prst="line">
            <a:avLst/>
          </a:prstGeom>
          <a:ln cap="flat" w="104775">
            <a:solidFill>
              <a:srgbClr val="204295"/>
            </a:solidFill>
            <a:prstDash val="solid"/>
            <a:headEnd type="none" len="sm" w="sm"/>
            <a:tailEnd type="arrow" len="sm" w="med"/>
          </a:ln>
        </p:spPr>
      </p:sp>
      <p:sp>
        <p:nvSpPr>
          <p:cNvPr name="AutoShape 29" id="29"/>
          <p:cNvSpPr/>
          <p:nvPr/>
        </p:nvSpPr>
        <p:spPr>
          <a:xfrm flipV="true">
            <a:off x="4297190" y="7481285"/>
            <a:ext cx="1875813" cy="1145040"/>
          </a:xfrm>
          <a:prstGeom prst="line">
            <a:avLst/>
          </a:prstGeom>
          <a:ln cap="flat" w="104775">
            <a:solidFill>
              <a:srgbClr val="1DE200"/>
            </a:solidFill>
            <a:prstDash val="solid"/>
            <a:headEnd type="none" len="sm" w="sm"/>
            <a:tailEnd type="arrow" len="sm" w="med"/>
          </a:ln>
        </p:spPr>
      </p:sp>
      <p:sp>
        <p:nvSpPr>
          <p:cNvPr name="TextBox 30" id="30"/>
          <p:cNvSpPr txBox="true"/>
          <p:nvPr/>
        </p:nvSpPr>
        <p:spPr>
          <a:xfrm rot="0">
            <a:off x="2648208" y="4906041"/>
            <a:ext cx="2509838" cy="738506"/>
          </a:xfrm>
          <a:prstGeom prst="rect">
            <a:avLst/>
          </a:prstGeom>
        </p:spPr>
        <p:txBody>
          <a:bodyPr anchor="t" rtlCol="false" tIns="0" lIns="0" bIns="0" rIns="0">
            <a:spAutoFit/>
          </a:bodyPr>
          <a:lstStyle/>
          <a:p>
            <a:pPr algn="ctr">
              <a:lnSpc>
                <a:spcPts val="6019"/>
              </a:lnSpc>
            </a:pPr>
            <a:r>
              <a:rPr lang="en-US" sz="4299">
                <a:solidFill>
                  <a:srgbClr val="204295"/>
                </a:solidFill>
                <a:latin typeface="Clear Sans"/>
                <a:ea typeface="Clear Sans"/>
                <a:cs typeface="Clear Sans"/>
                <a:sym typeface="Clear Sans"/>
              </a:rPr>
              <a:t> x_desired</a:t>
            </a:r>
          </a:p>
        </p:txBody>
      </p:sp>
      <p:sp>
        <p:nvSpPr>
          <p:cNvPr name="TextBox 31" id="31"/>
          <p:cNvSpPr txBox="true"/>
          <p:nvPr/>
        </p:nvSpPr>
        <p:spPr>
          <a:xfrm rot="0">
            <a:off x="1389539" y="8164753"/>
            <a:ext cx="2517338" cy="738506"/>
          </a:xfrm>
          <a:prstGeom prst="rect">
            <a:avLst/>
          </a:prstGeom>
        </p:spPr>
        <p:txBody>
          <a:bodyPr anchor="t" rtlCol="false" tIns="0" lIns="0" bIns="0" rIns="0">
            <a:spAutoFit/>
          </a:bodyPr>
          <a:lstStyle/>
          <a:p>
            <a:pPr algn="ctr">
              <a:lnSpc>
                <a:spcPts val="6019"/>
              </a:lnSpc>
            </a:pPr>
            <a:r>
              <a:rPr lang="en-US" sz="4299">
                <a:solidFill>
                  <a:srgbClr val="1DE200"/>
                </a:solidFill>
                <a:latin typeface="Clear Sans"/>
                <a:ea typeface="Clear Sans"/>
                <a:cs typeface="Clear Sans"/>
                <a:sym typeface="Clear Sans"/>
              </a:rPr>
              <a:t> y_desired</a:t>
            </a:r>
          </a:p>
        </p:txBody>
      </p:sp>
      <p:sp>
        <p:nvSpPr>
          <p:cNvPr name="AutoShape 32" id="32"/>
          <p:cNvSpPr/>
          <p:nvPr/>
        </p:nvSpPr>
        <p:spPr>
          <a:xfrm flipH="true">
            <a:off x="12856170" y="5644546"/>
            <a:ext cx="1727579" cy="706139"/>
          </a:xfrm>
          <a:prstGeom prst="line">
            <a:avLst/>
          </a:prstGeom>
          <a:ln cap="flat" w="104775">
            <a:solidFill>
              <a:srgbClr val="F24D06"/>
            </a:solidFill>
            <a:prstDash val="solid"/>
            <a:headEnd type="none" len="sm" w="sm"/>
            <a:tailEnd type="arrow" len="sm" w="med"/>
          </a:ln>
        </p:spPr>
      </p:sp>
      <p:sp>
        <p:nvSpPr>
          <p:cNvPr name="AutoShape 33" id="33"/>
          <p:cNvSpPr/>
          <p:nvPr/>
        </p:nvSpPr>
        <p:spPr>
          <a:xfrm flipH="true" flipV="true">
            <a:off x="12685423" y="7497562"/>
            <a:ext cx="1898326" cy="1079306"/>
          </a:xfrm>
          <a:prstGeom prst="line">
            <a:avLst/>
          </a:prstGeom>
          <a:ln cap="flat" w="104775">
            <a:solidFill>
              <a:srgbClr val="FFC27A"/>
            </a:solidFill>
            <a:prstDash val="solid"/>
            <a:headEnd type="none" len="sm" w="sm"/>
            <a:tailEnd type="arrow" len="sm" w="med"/>
          </a:ln>
        </p:spPr>
      </p:sp>
      <p:sp>
        <p:nvSpPr>
          <p:cNvPr name="TextBox 34" id="34"/>
          <p:cNvSpPr txBox="true"/>
          <p:nvPr/>
        </p:nvSpPr>
        <p:spPr>
          <a:xfrm rot="0">
            <a:off x="14847367" y="4773197"/>
            <a:ext cx="1628894" cy="738506"/>
          </a:xfrm>
          <a:prstGeom prst="rect">
            <a:avLst/>
          </a:prstGeom>
        </p:spPr>
        <p:txBody>
          <a:bodyPr anchor="t" rtlCol="false" tIns="0" lIns="0" bIns="0" rIns="0">
            <a:spAutoFit/>
          </a:bodyPr>
          <a:lstStyle/>
          <a:p>
            <a:pPr algn="ctr">
              <a:lnSpc>
                <a:spcPts val="6019"/>
              </a:lnSpc>
            </a:pPr>
            <a:r>
              <a:rPr lang="en-US" sz="4299">
                <a:solidFill>
                  <a:srgbClr val="204295"/>
                </a:solidFill>
                <a:latin typeface="Clear Sans"/>
                <a:ea typeface="Clear Sans"/>
                <a:cs typeface="Clear Sans"/>
                <a:sym typeface="Clear Sans"/>
              </a:rPr>
              <a:t> </a:t>
            </a:r>
            <a:r>
              <a:rPr lang="en-US" sz="4299">
                <a:solidFill>
                  <a:srgbClr val="F24D06"/>
                </a:solidFill>
                <a:latin typeface="Clear Sans"/>
                <a:ea typeface="Clear Sans"/>
                <a:cs typeface="Clear Sans"/>
                <a:sym typeface="Clear Sans"/>
              </a:rPr>
              <a:t>x_real</a:t>
            </a:r>
          </a:p>
        </p:txBody>
      </p:sp>
      <p:sp>
        <p:nvSpPr>
          <p:cNvPr name="TextBox 35" id="35"/>
          <p:cNvSpPr txBox="true"/>
          <p:nvPr/>
        </p:nvSpPr>
        <p:spPr>
          <a:xfrm rot="0">
            <a:off x="15052396" y="8359678"/>
            <a:ext cx="1636395" cy="738506"/>
          </a:xfrm>
          <a:prstGeom prst="rect">
            <a:avLst/>
          </a:prstGeom>
        </p:spPr>
        <p:txBody>
          <a:bodyPr anchor="t" rtlCol="false" tIns="0" lIns="0" bIns="0" rIns="0">
            <a:spAutoFit/>
          </a:bodyPr>
          <a:lstStyle/>
          <a:p>
            <a:pPr algn="ctr">
              <a:lnSpc>
                <a:spcPts val="6019"/>
              </a:lnSpc>
            </a:pPr>
            <a:r>
              <a:rPr lang="en-US" sz="4299">
                <a:solidFill>
                  <a:srgbClr val="FFC27A"/>
                </a:solidFill>
                <a:latin typeface="Clear Sans"/>
                <a:ea typeface="Clear Sans"/>
                <a:cs typeface="Clear Sans"/>
                <a:sym typeface="Clear Sans"/>
              </a:rPr>
              <a:t> y_real</a:t>
            </a:r>
          </a:p>
        </p:txBody>
      </p:sp>
      <p:sp>
        <p:nvSpPr>
          <p:cNvPr name="TextBox 36" id="36"/>
          <p:cNvSpPr txBox="true"/>
          <p:nvPr/>
        </p:nvSpPr>
        <p:spPr>
          <a:xfrm rot="0">
            <a:off x="5266834" y="8378728"/>
            <a:ext cx="2706864"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lear Sans"/>
                <a:ea typeface="Clear Sans"/>
                <a:cs typeface="Clear Sans"/>
                <a:sym typeface="Clear Sans"/>
              </a:rPr>
              <a:t>Cặp tọa độ mong muốn</a:t>
            </a:r>
          </a:p>
        </p:txBody>
      </p:sp>
      <p:sp>
        <p:nvSpPr>
          <p:cNvPr name="TextBox 37" id="37"/>
          <p:cNvSpPr txBox="true"/>
          <p:nvPr/>
        </p:nvSpPr>
        <p:spPr>
          <a:xfrm rot="0">
            <a:off x="10977812" y="8378728"/>
            <a:ext cx="2706864"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lear Sans"/>
                <a:ea typeface="Clear Sans"/>
                <a:cs typeface="Clear Sans"/>
                <a:sym typeface="Clear Sans"/>
              </a:rPr>
              <a:t>Cặp tọa độ thực</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Đánh giá kết quả</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4563236" y="3345461"/>
            <a:ext cx="9724044" cy="1503931"/>
          </a:xfrm>
          <a:custGeom>
            <a:avLst/>
            <a:gdLst/>
            <a:ahLst/>
            <a:cxnLst/>
            <a:rect r="r" b="b" t="t" l="l"/>
            <a:pathLst>
              <a:path h="1503931" w="9724044">
                <a:moveTo>
                  <a:pt x="0" y="0"/>
                </a:moveTo>
                <a:lnTo>
                  <a:pt x="9724044" y="0"/>
                </a:lnTo>
                <a:lnTo>
                  <a:pt x="9724044" y="1503930"/>
                </a:lnTo>
                <a:lnTo>
                  <a:pt x="0" y="1503930"/>
                </a:lnTo>
                <a:lnTo>
                  <a:pt x="0" y="0"/>
                </a:lnTo>
                <a:close/>
              </a:path>
            </a:pathLst>
          </a:custGeom>
          <a:blipFill>
            <a:blip r:embed="rId8"/>
            <a:stretch>
              <a:fillRect l="0" t="0" r="0" b="0"/>
            </a:stretch>
          </a:blipFill>
        </p:spPr>
      </p:sp>
      <p:sp>
        <p:nvSpPr>
          <p:cNvPr name="Freeform 24" id="24"/>
          <p:cNvSpPr/>
          <p:nvPr/>
        </p:nvSpPr>
        <p:spPr>
          <a:xfrm flipH="false" flipV="false" rot="0">
            <a:off x="6114760" y="5008546"/>
            <a:ext cx="6885676" cy="5278454"/>
          </a:xfrm>
          <a:custGeom>
            <a:avLst/>
            <a:gdLst/>
            <a:ahLst/>
            <a:cxnLst/>
            <a:rect r="r" b="b" t="t" l="l"/>
            <a:pathLst>
              <a:path h="5278454" w="6885676">
                <a:moveTo>
                  <a:pt x="0" y="0"/>
                </a:moveTo>
                <a:lnTo>
                  <a:pt x="6885676" y="0"/>
                </a:lnTo>
                <a:lnTo>
                  <a:pt x="6885676" y="5278454"/>
                </a:lnTo>
                <a:lnTo>
                  <a:pt x="0" y="5278454"/>
                </a:lnTo>
                <a:lnTo>
                  <a:pt x="0" y="0"/>
                </a:lnTo>
                <a:close/>
              </a:path>
            </a:pathLst>
          </a:custGeom>
          <a:blipFill>
            <a:blip r:embed="rId9"/>
            <a:stretch>
              <a:fillRect l="0" t="0" r="0" b="0"/>
            </a:stretch>
          </a:blipFill>
        </p:spPr>
      </p:sp>
      <p:sp>
        <p:nvSpPr>
          <p:cNvPr name="TextBox 25" id="25"/>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ĐÁNH GIÁ KẾT QUẢ</a:t>
            </a:r>
          </a:p>
        </p:txBody>
      </p:sp>
      <p:sp>
        <p:nvSpPr>
          <p:cNvPr name="TextBox 26" id="26"/>
          <p:cNvSpPr txBox="true"/>
          <p:nvPr/>
        </p:nvSpPr>
        <p:spPr>
          <a:xfrm rot="0">
            <a:off x="16688791" y="9210675"/>
            <a:ext cx="144540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40</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Đánh giá kết quả</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TextBox 23" id="23"/>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ĐÁNH GIÁ KẾT QUẢ</a:t>
            </a:r>
          </a:p>
        </p:txBody>
      </p:sp>
      <p:sp>
        <p:nvSpPr>
          <p:cNvPr name="TextBox 24" id="24"/>
          <p:cNvSpPr txBox="true"/>
          <p:nvPr/>
        </p:nvSpPr>
        <p:spPr>
          <a:xfrm rot="0">
            <a:off x="16688791" y="9210675"/>
            <a:ext cx="144540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40</a:t>
            </a:r>
          </a:p>
        </p:txBody>
      </p:sp>
      <p:sp>
        <p:nvSpPr>
          <p:cNvPr name="TextBox 25" id="25"/>
          <p:cNvSpPr txBox="true"/>
          <p:nvPr/>
        </p:nvSpPr>
        <p:spPr>
          <a:xfrm rot="0">
            <a:off x="5735000" y="4000945"/>
            <a:ext cx="5181005" cy="606424"/>
          </a:xfrm>
          <a:prstGeom prst="rect">
            <a:avLst/>
          </a:prstGeom>
        </p:spPr>
        <p:txBody>
          <a:bodyPr anchor="t" rtlCol="false" tIns="0" lIns="0" bIns="0" rIns="0">
            <a:spAutoFit/>
          </a:bodyPr>
          <a:lstStyle/>
          <a:p>
            <a:pPr algn="ctr">
              <a:lnSpc>
                <a:spcPts val="4900"/>
              </a:lnSpc>
            </a:pPr>
            <a:r>
              <a:rPr lang="en-US" sz="3500" b="true">
                <a:solidFill>
                  <a:srgbClr val="204295"/>
                </a:solidFill>
                <a:latin typeface="Clear Sans Bold"/>
                <a:ea typeface="Clear Sans Bold"/>
                <a:cs typeface="Clear Sans Bold"/>
                <a:sym typeface="Clear Sans Bold"/>
              </a:rPr>
              <a:t>Phương pháp hiệu chỉnh:</a:t>
            </a:r>
          </a:p>
        </p:txBody>
      </p:sp>
      <p:sp>
        <p:nvSpPr>
          <p:cNvPr name="TextBox 26" id="26"/>
          <p:cNvSpPr txBox="true"/>
          <p:nvPr/>
        </p:nvSpPr>
        <p:spPr>
          <a:xfrm rot="0">
            <a:off x="5735000" y="4734240"/>
            <a:ext cx="8073535" cy="11804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204295"/>
                </a:solidFill>
                <a:latin typeface="Clear Sans"/>
                <a:ea typeface="Clear Sans"/>
                <a:cs typeface="Clear Sans"/>
                <a:sym typeface="Clear Sans"/>
              </a:rPr>
              <a:t>Bù tọa độ dựa trên đánh giá sai số</a:t>
            </a:r>
          </a:p>
          <a:p>
            <a:pPr algn="l" marL="734059" indent="-367030" lvl="1">
              <a:lnSpc>
                <a:spcPts val="4759"/>
              </a:lnSpc>
              <a:buFont typeface="Arial"/>
              <a:buChar char="•"/>
            </a:pPr>
            <a:r>
              <a:rPr lang="en-US" sz="3399">
                <a:solidFill>
                  <a:srgbClr val="204295"/>
                </a:solidFill>
                <a:latin typeface="Clear Sans"/>
                <a:ea typeface="Clear Sans"/>
                <a:cs typeface="Clear Sans"/>
                <a:sym typeface="Clear Sans"/>
              </a:rPr>
              <a:t>Bù góc động cơ</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Đánh giá kết quả</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7702116" y="5335676"/>
            <a:ext cx="2883768" cy="2491419"/>
          </a:xfrm>
          <a:custGeom>
            <a:avLst/>
            <a:gdLst/>
            <a:ahLst/>
            <a:cxnLst/>
            <a:rect r="r" b="b" t="t" l="l"/>
            <a:pathLst>
              <a:path h="2491419" w="2883768">
                <a:moveTo>
                  <a:pt x="0" y="0"/>
                </a:moveTo>
                <a:lnTo>
                  <a:pt x="2883768" y="0"/>
                </a:lnTo>
                <a:lnTo>
                  <a:pt x="2883768" y="2491419"/>
                </a:lnTo>
                <a:lnTo>
                  <a:pt x="0" y="2491419"/>
                </a:lnTo>
                <a:lnTo>
                  <a:pt x="0" y="0"/>
                </a:lnTo>
                <a:close/>
              </a:path>
            </a:pathLst>
          </a:custGeom>
          <a:blipFill>
            <a:blip r:embed="rId8"/>
            <a:stretch>
              <a:fillRect l="0" t="0" r="0" b="0"/>
            </a:stretch>
          </a:blipFill>
        </p:spPr>
      </p:sp>
      <p:sp>
        <p:nvSpPr>
          <p:cNvPr name="AutoShape 24" id="24"/>
          <p:cNvSpPr/>
          <p:nvPr/>
        </p:nvSpPr>
        <p:spPr>
          <a:xfrm>
            <a:off x="5735000" y="5335676"/>
            <a:ext cx="2815896" cy="579030"/>
          </a:xfrm>
          <a:prstGeom prst="line">
            <a:avLst/>
          </a:prstGeom>
          <a:ln cap="flat" w="104775">
            <a:solidFill>
              <a:srgbClr val="7AB3FF"/>
            </a:solidFill>
            <a:prstDash val="solid"/>
            <a:headEnd type="none" len="sm" w="sm"/>
            <a:tailEnd type="arrow" len="sm" w="med"/>
          </a:ln>
        </p:spPr>
      </p:sp>
      <p:sp>
        <p:nvSpPr>
          <p:cNvPr name="Freeform 25" id="25"/>
          <p:cNvSpPr/>
          <p:nvPr/>
        </p:nvSpPr>
        <p:spPr>
          <a:xfrm flipH="false" flipV="false" rot="0">
            <a:off x="3265290" y="4351210"/>
            <a:ext cx="4436826" cy="792290"/>
          </a:xfrm>
          <a:custGeom>
            <a:avLst/>
            <a:gdLst/>
            <a:ahLst/>
            <a:cxnLst/>
            <a:rect r="r" b="b" t="t" l="l"/>
            <a:pathLst>
              <a:path h="792290" w="4436826">
                <a:moveTo>
                  <a:pt x="0" y="0"/>
                </a:moveTo>
                <a:lnTo>
                  <a:pt x="4436826" y="0"/>
                </a:lnTo>
                <a:lnTo>
                  <a:pt x="4436826" y="792290"/>
                </a:lnTo>
                <a:lnTo>
                  <a:pt x="0" y="792290"/>
                </a:lnTo>
                <a:lnTo>
                  <a:pt x="0" y="0"/>
                </a:lnTo>
                <a:close/>
              </a:path>
            </a:pathLst>
          </a:custGeom>
          <a:blipFill>
            <a:blip r:embed="rId9"/>
            <a:stretch>
              <a:fillRect l="0" t="0" r="0" b="0"/>
            </a:stretch>
          </a:blipFill>
        </p:spPr>
      </p:sp>
      <p:sp>
        <p:nvSpPr>
          <p:cNvPr name="AutoShape 26" id="26"/>
          <p:cNvSpPr/>
          <p:nvPr/>
        </p:nvSpPr>
        <p:spPr>
          <a:xfrm flipH="true" flipV="true">
            <a:off x="9638616" y="7110915"/>
            <a:ext cx="2236799" cy="621070"/>
          </a:xfrm>
          <a:prstGeom prst="line">
            <a:avLst/>
          </a:prstGeom>
          <a:ln cap="flat" w="104775">
            <a:solidFill>
              <a:srgbClr val="7AB3FF"/>
            </a:solidFill>
            <a:prstDash val="solid"/>
            <a:headEnd type="none" len="sm" w="sm"/>
            <a:tailEnd type="arrow" len="sm" w="med"/>
          </a:ln>
        </p:spPr>
      </p:sp>
      <p:sp>
        <p:nvSpPr>
          <p:cNvPr name="Freeform 27" id="27"/>
          <p:cNvSpPr/>
          <p:nvPr/>
        </p:nvSpPr>
        <p:spPr>
          <a:xfrm flipH="false" flipV="false" rot="0">
            <a:off x="10819687" y="8040165"/>
            <a:ext cx="4545657" cy="769712"/>
          </a:xfrm>
          <a:custGeom>
            <a:avLst/>
            <a:gdLst/>
            <a:ahLst/>
            <a:cxnLst/>
            <a:rect r="r" b="b" t="t" l="l"/>
            <a:pathLst>
              <a:path h="769712" w="4545657">
                <a:moveTo>
                  <a:pt x="0" y="0"/>
                </a:moveTo>
                <a:lnTo>
                  <a:pt x="4545657" y="0"/>
                </a:lnTo>
                <a:lnTo>
                  <a:pt x="4545657" y="769711"/>
                </a:lnTo>
                <a:lnTo>
                  <a:pt x="0" y="769711"/>
                </a:lnTo>
                <a:lnTo>
                  <a:pt x="0" y="0"/>
                </a:lnTo>
                <a:close/>
              </a:path>
            </a:pathLst>
          </a:custGeom>
          <a:blipFill>
            <a:blip r:embed="rId10"/>
            <a:stretch>
              <a:fillRect l="0" t="0" r="0" b="0"/>
            </a:stretch>
          </a:blipFill>
        </p:spPr>
      </p:sp>
      <p:sp>
        <p:nvSpPr>
          <p:cNvPr name="TextBox 28" id="28"/>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ĐÁNH GIÁ KẾT QUẢ</a:t>
            </a:r>
          </a:p>
        </p:txBody>
      </p:sp>
      <p:sp>
        <p:nvSpPr>
          <p:cNvPr name="TextBox 29" id="29"/>
          <p:cNvSpPr txBox="true"/>
          <p:nvPr/>
        </p:nvSpPr>
        <p:spPr>
          <a:xfrm rot="0">
            <a:off x="16688791" y="9210675"/>
            <a:ext cx="144540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41</a:t>
            </a:r>
          </a:p>
        </p:txBody>
      </p:sp>
      <p:sp>
        <p:nvSpPr>
          <p:cNvPr name="TextBox 30" id="30"/>
          <p:cNvSpPr txBox="true"/>
          <p:nvPr/>
        </p:nvSpPr>
        <p:spPr>
          <a:xfrm rot="0">
            <a:off x="4000720" y="3517036"/>
            <a:ext cx="11005205" cy="1180465"/>
          </a:xfrm>
          <a:prstGeom prst="rect">
            <a:avLst/>
          </a:prstGeom>
        </p:spPr>
        <p:txBody>
          <a:bodyPr anchor="t" rtlCol="false" tIns="0" lIns="0" bIns="0" rIns="0">
            <a:spAutoFit/>
          </a:bodyPr>
          <a:lstStyle/>
          <a:p>
            <a:pPr algn="ctr">
              <a:lnSpc>
                <a:spcPts val="4759"/>
              </a:lnSpc>
            </a:pPr>
            <a:r>
              <a:rPr lang="en-US" sz="3399">
                <a:solidFill>
                  <a:srgbClr val="204295"/>
                </a:solidFill>
                <a:latin typeface="Clear Sans"/>
                <a:ea typeface="Clear Sans"/>
                <a:cs typeface="Clear Sans"/>
                <a:sym typeface="Clear Sans"/>
              </a:rPr>
              <a:t>Sau hiệu chỉnh, ta cần quan tâm về độ sai lệch của từng giá trị x và y</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Đánh giá kết quả</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6703631" y="3733792"/>
            <a:ext cx="4880738" cy="3196405"/>
          </a:xfrm>
          <a:custGeom>
            <a:avLst/>
            <a:gdLst/>
            <a:ahLst/>
            <a:cxnLst/>
            <a:rect r="r" b="b" t="t" l="l"/>
            <a:pathLst>
              <a:path h="3196405" w="4880738">
                <a:moveTo>
                  <a:pt x="0" y="0"/>
                </a:moveTo>
                <a:lnTo>
                  <a:pt x="4880738" y="0"/>
                </a:lnTo>
                <a:lnTo>
                  <a:pt x="4880738" y="3196405"/>
                </a:lnTo>
                <a:lnTo>
                  <a:pt x="0" y="3196405"/>
                </a:lnTo>
                <a:lnTo>
                  <a:pt x="0" y="0"/>
                </a:lnTo>
                <a:close/>
              </a:path>
            </a:pathLst>
          </a:custGeom>
          <a:blipFill>
            <a:blip r:embed="rId8"/>
            <a:stretch>
              <a:fillRect l="0" t="0" r="0" b="0"/>
            </a:stretch>
          </a:blipFill>
        </p:spPr>
      </p:sp>
      <p:sp>
        <p:nvSpPr>
          <p:cNvPr name="Freeform 24" id="24"/>
          <p:cNvSpPr/>
          <p:nvPr/>
        </p:nvSpPr>
        <p:spPr>
          <a:xfrm flipH="false" flipV="false" rot="0">
            <a:off x="5287564" y="7417971"/>
            <a:ext cx="8897490" cy="1680213"/>
          </a:xfrm>
          <a:custGeom>
            <a:avLst/>
            <a:gdLst/>
            <a:ahLst/>
            <a:cxnLst/>
            <a:rect r="r" b="b" t="t" l="l"/>
            <a:pathLst>
              <a:path h="1680213" w="8897490">
                <a:moveTo>
                  <a:pt x="0" y="0"/>
                </a:moveTo>
                <a:lnTo>
                  <a:pt x="8897491" y="0"/>
                </a:lnTo>
                <a:lnTo>
                  <a:pt x="8897491" y="1680212"/>
                </a:lnTo>
                <a:lnTo>
                  <a:pt x="0" y="1680212"/>
                </a:lnTo>
                <a:lnTo>
                  <a:pt x="0" y="0"/>
                </a:lnTo>
                <a:close/>
              </a:path>
            </a:pathLst>
          </a:custGeom>
          <a:blipFill>
            <a:blip r:embed="rId9"/>
            <a:stretch>
              <a:fillRect l="0" t="0" r="0" b="0"/>
            </a:stretch>
          </a:blipFill>
        </p:spPr>
      </p:sp>
      <p:sp>
        <p:nvSpPr>
          <p:cNvPr name="TextBox 25" id="25"/>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ĐÁNH GIÁ KẾT QUẢ</a:t>
            </a:r>
          </a:p>
        </p:txBody>
      </p:sp>
      <p:sp>
        <p:nvSpPr>
          <p:cNvPr name="TextBox 26" id="26"/>
          <p:cNvSpPr txBox="true"/>
          <p:nvPr/>
        </p:nvSpPr>
        <p:spPr>
          <a:xfrm rot="0">
            <a:off x="16688791" y="9210675"/>
            <a:ext cx="144540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42</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Kết luận</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TextBox 23" id="23"/>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KẾT LUẬN</a:t>
            </a:r>
          </a:p>
        </p:txBody>
      </p:sp>
      <p:sp>
        <p:nvSpPr>
          <p:cNvPr name="TextBox 24" id="24"/>
          <p:cNvSpPr txBox="true"/>
          <p:nvPr/>
        </p:nvSpPr>
        <p:spPr>
          <a:xfrm rot="0">
            <a:off x="16688791" y="9210675"/>
            <a:ext cx="139618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43</a:t>
            </a:r>
          </a:p>
        </p:txBody>
      </p:sp>
      <p:sp>
        <p:nvSpPr>
          <p:cNvPr name="TextBox 25" id="25"/>
          <p:cNvSpPr txBox="true"/>
          <p:nvPr/>
        </p:nvSpPr>
        <p:spPr>
          <a:xfrm rot="0">
            <a:off x="2603818" y="3757772"/>
            <a:ext cx="13080364" cy="3662553"/>
          </a:xfrm>
          <a:prstGeom prst="rect">
            <a:avLst/>
          </a:prstGeom>
        </p:spPr>
        <p:txBody>
          <a:bodyPr anchor="t" rtlCol="false" tIns="0" lIns="0" bIns="0" rIns="0">
            <a:spAutoFit/>
          </a:bodyPr>
          <a:lstStyle/>
          <a:p>
            <a:pPr algn="l" marL="734059" indent="-367030" lvl="1">
              <a:lnSpc>
                <a:spcPts val="5915"/>
              </a:lnSpc>
              <a:buFont typeface="Arial"/>
              <a:buChar char="•"/>
            </a:pPr>
            <a:r>
              <a:rPr lang="en-US" sz="3399">
                <a:solidFill>
                  <a:srgbClr val="204295"/>
                </a:solidFill>
                <a:latin typeface="Clear Sans"/>
                <a:ea typeface="Clear Sans"/>
                <a:cs typeface="Clear Sans"/>
                <a:sym typeface="Clear Sans"/>
              </a:rPr>
              <a:t>Thuật toán SURF đã thực hiện đúng nhiệm vụ của nó là phát hiện các nắp chai chuẩn giống với nắp mẫu và không nhận diện các nắp lỗi.</a:t>
            </a:r>
          </a:p>
          <a:p>
            <a:pPr algn="l" marL="734059" indent="-367030" lvl="1">
              <a:lnSpc>
                <a:spcPts val="5915"/>
              </a:lnSpc>
              <a:buFont typeface="Arial"/>
              <a:buChar char="•"/>
            </a:pPr>
            <a:r>
              <a:rPr lang="en-US" sz="3399">
                <a:solidFill>
                  <a:srgbClr val="204295"/>
                </a:solidFill>
                <a:latin typeface="Clear Sans"/>
                <a:ea typeface="Clear Sans"/>
                <a:cs typeface="Clear Sans"/>
                <a:sym typeface="Clear Sans"/>
              </a:rPr>
              <a:t>Hệ thống cánh tay 5 bậc tự do hoạt động ổn định dựa trên hoạch định quỹ đạo bằng LSPB.</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Kết luận</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TextBox 23" id="23"/>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KẾT LUẬN</a:t>
            </a:r>
          </a:p>
        </p:txBody>
      </p:sp>
      <p:sp>
        <p:nvSpPr>
          <p:cNvPr name="TextBox 24" id="24"/>
          <p:cNvSpPr txBox="true"/>
          <p:nvPr/>
        </p:nvSpPr>
        <p:spPr>
          <a:xfrm rot="0">
            <a:off x="16688791" y="9210675"/>
            <a:ext cx="142079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44</a:t>
            </a:r>
          </a:p>
        </p:txBody>
      </p:sp>
      <p:sp>
        <p:nvSpPr>
          <p:cNvPr name="TextBox 25" id="25"/>
          <p:cNvSpPr txBox="true"/>
          <p:nvPr/>
        </p:nvSpPr>
        <p:spPr>
          <a:xfrm rot="0">
            <a:off x="2603818" y="4735891"/>
            <a:ext cx="13080364" cy="1433703"/>
          </a:xfrm>
          <a:prstGeom prst="rect">
            <a:avLst/>
          </a:prstGeom>
        </p:spPr>
        <p:txBody>
          <a:bodyPr anchor="t" rtlCol="false" tIns="0" lIns="0" bIns="0" rIns="0">
            <a:spAutoFit/>
          </a:bodyPr>
          <a:lstStyle/>
          <a:p>
            <a:pPr algn="ctr" marL="734059" indent="-367030" lvl="1">
              <a:lnSpc>
                <a:spcPts val="5915"/>
              </a:lnSpc>
              <a:buFont typeface="Arial"/>
              <a:buChar char="•"/>
            </a:pPr>
            <a:r>
              <a:rPr lang="en-US" sz="3399">
                <a:solidFill>
                  <a:srgbClr val="204295"/>
                </a:solidFill>
                <a:latin typeface="Clear Sans"/>
                <a:ea typeface="Clear Sans"/>
                <a:cs typeface="Clear Sans"/>
                <a:sym typeface="Clear Sans"/>
              </a:rPr>
              <a:t>Động cơ chỉ đang được điều khiển theo vòng hở, chưa có feedback để ứng dụng các bộ điều khiển như PID.</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Kết luận</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TextBox 23" id="23"/>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PHÁT TRIỂN ĐỀ TÀI</a:t>
            </a:r>
          </a:p>
        </p:txBody>
      </p:sp>
      <p:sp>
        <p:nvSpPr>
          <p:cNvPr name="TextBox 24" id="24"/>
          <p:cNvSpPr txBox="true"/>
          <p:nvPr/>
        </p:nvSpPr>
        <p:spPr>
          <a:xfrm rot="0">
            <a:off x="16688791" y="9210675"/>
            <a:ext cx="1396189"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45</a:t>
            </a:r>
          </a:p>
        </p:txBody>
      </p:sp>
      <p:sp>
        <p:nvSpPr>
          <p:cNvPr name="TextBox 25" id="25"/>
          <p:cNvSpPr txBox="true"/>
          <p:nvPr/>
        </p:nvSpPr>
        <p:spPr>
          <a:xfrm rot="0">
            <a:off x="2493760" y="3872072"/>
            <a:ext cx="13080364" cy="3487166"/>
          </a:xfrm>
          <a:prstGeom prst="rect">
            <a:avLst/>
          </a:prstGeom>
        </p:spPr>
        <p:txBody>
          <a:bodyPr anchor="t" rtlCol="false" tIns="0" lIns="0" bIns="0" rIns="0">
            <a:spAutoFit/>
          </a:bodyPr>
          <a:lstStyle/>
          <a:p>
            <a:pPr algn="l" marL="734059" indent="-367030" lvl="1">
              <a:lnSpc>
                <a:spcPts val="7071"/>
              </a:lnSpc>
              <a:buFont typeface="Arial"/>
              <a:buChar char="•"/>
            </a:pPr>
            <a:r>
              <a:rPr lang="en-US" sz="3399">
                <a:solidFill>
                  <a:srgbClr val="204295"/>
                </a:solidFill>
                <a:latin typeface="Clear Sans"/>
                <a:ea typeface="Clear Sans"/>
                <a:cs typeface="Clear Sans"/>
                <a:sym typeface="Clear Sans"/>
              </a:rPr>
              <a:t>Thay thế phương pháp điều khiển động cơ tối ưu hơn.</a:t>
            </a:r>
          </a:p>
          <a:p>
            <a:pPr algn="l" marL="734059" indent="-367030" lvl="1">
              <a:lnSpc>
                <a:spcPts val="7071"/>
              </a:lnSpc>
              <a:buFont typeface="Arial"/>
              <a:buChar char="•"/>
            </a:pPr>
            <a:r>
              <a:rPr lang="en-US" sz="3399">
                <a:solidFill>
                  <a:srgbClr val="204295"/>
                </a:solidFill>
                <a:latin typeface="Clear Sans"/>
                <a:ea typeface="Clear Sans"/>
                <a:cs typeface="Clear Sans"/>
                <a:sym typeface="Clear Sans"/>
              </a:rPr>
              <a:t>Phát triển thêm camera để đọc chiều cao vật, nhằm hướng đến đề tài cánh tay robot kết hợp thị giác máy đọc hình dạng 3D vật để gắp.</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172764" y="-1028700"/>
            <a:ext cx="3525140" cy="2057400"/>
          </a:xfrm>
          <a:custGeom>
            <a:avLst/>
            <a:gdLst/>
            <a:ahLst/>
            <a:cxnLst/>
            <a:rect r="r" b="b" t="t" l="l"/>
            <a:pathLst>
              <a:path h="2057400" w="3525140">
                <a:moveTo>
                  <a:pt x="3525140" y="0"/>
                </a:moveTo>
                <a:lnTo>
                  <a:pt x="0" y="0"/>
                </a:lnTo>
                <a:lnTo>
                  <a:pt x="0" y="2057400"/>
                </a:lnTo>
                <a:lnTo>
                  <a:pt x="3525140" y="2057400"/>
                </a:lnTo>
                <a:lnTo>
                  <a:pt x="35251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10800000">
            <a:off x="15935624" y="9258300"/>
            <a:ext cx="3525140" cy="2057400"/>
          </a:xfrm>
          <a:custGeom>
            <a:avLst/>
            <a:gdLst/>
            <a:ahLst/>
            <a:cxnLst/>
            <a:rect r="r" b="b" t="t" l="l"/>
            <a:pathLst>
              <a:path h="2057400" w="3525140">
                <a:moveTo>
                  <a:pt x="0" y="2057400"/>
                </a:moveTo>
                <a:lnTo>
                  <a:pt x="3525140" y="2057400"/>
                </a:lnTo>
                <a:lnTo>
                  <a:pt x="3525140" y="0"/>
                </a:lnTo>
                <a:lnTo>
                  <a:pt x="0" y="0"/>
                </a:lnTo>
                <a:lnTo>
                  <a:pt x="0" y="20574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2009158" y="2528403"/>
            <a:ext cx="5197928" cy="3525140"/>
          </a:xfrm>
          <a:custGeom>
            <a:avLst/>
            <a:gdLst/>
            <a:ahLst/>
            <a:cxnLst/>
            <a:rect r="r" b="b" t="t" l="l"/>
            <a:pathLst>
              <a:path h="3525140" w="5197928">
                <a:moveTo>
                  <a:pt x="0" y="0"/>
                </a:moveTo>
                <a:lnTo>
                  <a:pt x="5197928" y="0"/>
                </a:lnTo>
                <a:lnTo>
                  <a:pt x="5197928" y="3525140"/>
                </a:lnTo>
                <a:lnTo>
                  <a:pt x="0" y="35251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true" rot="5400000">
            <a:off x="15099230" y="4152135"/>
            <a:ext cx="5197928" cy="3525140"/>
          </a:xfrm>
          <a:custGeom>
            <a:avLst/>
            <a:gdLst/>
            <a:ahLst/>
            <a:cxnLst/>
            <a:rect r="r" b="b" t="t" l="l"/>
            <a:pathLst>
              <a:path h="3525140" w="5197928">
                <a:moveTo>
                  <a:pt x="5197928" y="3525141"/>
                </a:moveTo>
                <a:lnTo>
                  <a:pt x="0" y="3525141"/>
                </a:lnTo>
                <a:lnTo>
                  <a:pt x="0" y="0"/>
                </a:lnTo>
                <a:lnTo>
                  <a:pt x="5197928" y="0"/>
                </a:lnTo>
                <a:lnTo>
                  <a:pt x="5197928" y="352514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6748691" y="909858"/>
            <a:ext cx="4790618" cy="694829"/>
            <a:chOff x="0" y="0"/>
            <a:chExt cx="1261727" cy="183000"/>
          </a:xfrm>
        </p:grpSpPr>
        <p:sp>
          <p:nvSpPr>
            <p:cNvPr name="Freeform 11" id="11"/>
            <p:cNvSpPr/>
            <p:nvPr/>
          </p:nvSpPr>
          <p:spPr>
            <a:xfrm flipH="false" flipV="false" rot="0">
              <a:off x="0" y="0"/>
              <a:ext cx="1261727" cy="183000"/>
            </a:xfrm>
            <a:custGeom>
              <a:avLst/>
              <a:gdLst/>
              <a:ahLst/>
              <a:cxnLst/>
              <a:rect r="r" b="b" t="t" l="l"/>
              <a:pathLst>
                <a:path h="183000" w="1261727">
                  <a:moveTo>
                    <a:pt x="91500" y="0"/>
                  </a:moveTo>
                  <a:lnTo>
                    <a:pt x="1170227" y="0"/>
                  </a:lnTo>
                  <a:cubicBezTo>
                    <a:pt x="1194494" y="0"/>
                    <a:pt x="1217767" y="9640"/>
                    <a:pt x="1234927" y="26800"/>
                  </a:cubicBezTo>
                  <a:cubicBezTo>
                    <a:pt x="1252086" y="43959"/>
                    <a:pt x="1261727" y="67233"/>
                    <a:pt x="1261727" y="91500"/>
                  </a:cubicBezTo>
                  <a:lnTo>
                    <a:pt x="1261727" y="91500"/>
                  </a:lnTo>
                  <a:cubicBezTo>
                    <a:pt x="1261727" y="115767"/>
                    <a:pt x="1252086" y="139041"/>
                    <a:pt x="1234927" y="156201"/>
                  </a:cubicBezTo>
                  <a:cubicBezTo>
                    <a:pt x="1217767" y="173360"/>
                    <a:pt x="1194494" y="183000"/>
                    <a:pt x="1170227"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2" id="12"/>
            <p:cNvSpPr txBox="true"/>
            <p:nvPr/>
          </p:nvSpPr>
          <p:spPr>
            <a:xfrm>
              <a:off x="0" y="-38100"/>
              <a:ext cx="1261727" cy="2211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748691" y="8682312"/>
            <a:ext cx="4790618" cy="694829"/>
            <a:chOff x="0" y="0"/>
            <a:chExt cx="1261727" cy="183000"/>
          </a:xfrm>
        </p:grpSpPr>
        <p:sp>
          <p:nvSpPr>
            <p:cNvPr name="Freeform 14" id="14"/>
            <p:cNvSpPr/>
            <p:nvPr/>
          </p:nvSpPr>
          <p:spPr>
            <a:xfrm flipH="false" flipV="false" rot="0">
              <a:off x="0" y="0"/>
              <a:ext cx="1261727" cy="183000"/>
            </a:xfrm>
            <a:custGeom>
              <a:avLst/>
              <a:gdLst/>
              <a:ahLst/>
              <a:cxnLst/>
              <a:rect r="r" b="b" t="t" l="l"/>
              <a:pathLst>
                <a:path h="183000" w="1261727">
                  <a:moveTo>
                    <a:pt x="91500" y="0"/>
                  </a:moveTo>
                  <a:lnTo>
                    <a:pt x="1170227" y="0"/>
                  </a:lnTo>
                  <a:cubicBezTo>
                    <a:pt x="1194494" y="0"/>
                    <a:pt x="1217767" y="9640"/>
                    <a:pt x="1234927" y="26800"/>
                  </a:cubicBezTo>
                  <a:cubicBezTo>
                    <a:pt x="1252086" y="43959"/>
                    <a:pt x="1261727" y="67233"/>
                    <a:pt x="1261727" y="91500"/>
                  </a:cubicBezTo>
                  <a:lnTo>
                    <a:pt x="1261727" y="91500"/>
                  </a:lnTo>
                  <a:cubicBezTo>
                    <a:pt x="1261727" y="115767"/>
                    <a:pt x="1252086" y="139041"/>
                    <a:pt x="1234927" y="156201"/>
                  </a:cubicBezTo>
                  <a:cubicBezTo>
                    <a:pt x="1217767" y="173360"/>
                    <a:pt x="1194494" y="183000"/>
                    <a:pt x="1170227"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5" id="15"/>
            <p:cNvSpPr txBox="true"/>
            <p:nvPr/>
          </p:nvSpPr>
          <p:spPr>
            <a:xfrm>
              <a:off x="0" y="-38100"/>
              <a:ext cx="1261727" cy="2211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4569481" y="2678487"/>
            <a:ext cx="9149038" cy="4706096"/>
          </a:xfrm>
          <a:prstGeom prst="rect">
            <a:avLst/>
          </a:prstGeom>
        </p:spPr>
        <p:txBody>
          <a:bodyPr anchor="t" rtlCol="false" tIns="0" lIns="0" bIns="0" rIns="0">
            <a:spAutoFit/>
          </a:bodyPr>
          <a:lstStyle/>
          <a:p>
            <a:pPr algn="ctr">
              <a:lnSpc>
                <a:spcPts val="11671"/>
              </a:lnSpc>
            </a:pPr>
            <a:r>
              <a:rPr lang="en-US" sz="11671">
                <a:solidFill>
                  <a:srgbClr val="204295"/>
                </a:solidFill>
                <a:latin typeface="Aerospace bold"/>
                <a:ea typeface="Aerospace bold"/>
                <a:cs typeface="Aerospace bold"/>
                <a:sym typeface="Aerospace bold"/>
              </a:rPr>
              <a:t>THANK YOU FOR LISTENING</a:t>
            </a:r>
          </a:p>
        </p:txBody>
      </p:sp>
      <p:sp>
        <p:nvSpPr>
          <p:cNvPr name="AutoShape 17" id="17"/>
          <p:cNvSpPr/>
          <p:nvPr/>
        </p:nvSpPr>
        <p:spPr>
          <a:xfrm flipV="true">
            <a:off x="11539309" y="1276323"/>
            <a:ext cx="961498" cy="0"/>
          </a:xfrm>
          <a:prstGeom prst="line">
            <a:avLst/>
          </a:prstGeom>
          <a:ln cap="flat" w="38100">
            <a:solidFill>
              <a:srgbClr val="7AB3FF"/>
            </a:solidFill>
            <a:prstDash val="solid"/>
            <a:headEnd type="none" len="sm" w="sm"/>
            <a:tailEnd type="oval" len="lg" w="lg"/>
          </a:ln>
        </p:spPr>
      </p:sp>
      <p:sp>
        <p:nvSpPr>
          <p:cNvPr name="AutoShape 18" id="18"/>
          <p:cNvSpPr/>
          <p:nvPr/>
        </p:nvSpPr>
        <p:spPr>
          <a:xfrm>
            <a:off x="11539309" y="9048777"/>
            <a:ext cx="961498" cy="0"/>
          </a:xfrm>
          <a:prstGeom prst="line">
            <a:avLst/>
          </a:prstGeom>
          <a:ln cap="flat" w="38100">
            <a:solidFill>
              <a:srgbClr val="7AB3FF"/>
            </a:solidFill>
            <a:prstDash val="solid"/>
            <a:headEnd type="none" len="sm" w="sm"/>
            <a:tailEnd type="oval" len="lg" w="lg"/>
          </a:ln>
        </p:spPr>
      </p:sp>
      <p:sp>
        <p:nvSpPr>
          <p:cNvPr name="AutoShape 19" id="19"/>
          <p:cNvSpPr/>
          <p:nvPr/>
        </p:nvSpPr>
        <p:spPr>
          <a:xfrm flipV="true">
            <a:off x="5787193" y="1276323"/>
            <a:ext cx="961498" cy="0"/>
          </a:xfrm>
          <a:prstGeom prst="line">
            <a:avLst/>
          </a:prstGeom>
          <a:ln cap="flat" w="38100">
            <a:solidFill>
              <a:srgbClr val="7AB3FF"/>
            </a:solidFill>
            <a:prstDash val="solid"/>
            <a:headEnd type="oval" len="lg" w="lg"/>
            <a:tailEnd type="none" len="sm" w="sm"/>
          </a:ln>
        </p:spPr>
      </p:sp>
      <p:sp>
        <p:nvSpPr>
          <p:cNvPr name="AutoShape 20" id="20"/>
          <p:cNvSpPr/>
          <p:nvPr/>
        </p:nvSpPr>
        <p:spPr>
          <a:xfrm>
            <a:off x="5787193" y="9048777"/>
            <a:ext cx="961498" cy="0"/>
          </a:xfrm>
          <a:prstGeom prst="line">
            <a:avLst/>
          </a:prstGeom>
          <a:ln cap="flat" w="38100">
            <a:solidFill>
              <a:srgbClr val="7AB3FF"/>
            </a:solidFill>
            <a:prstDash val="solid"/>
            <a:headEnd type="oval" len="lg" w="lg"/>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Giới thiệu tổng quan</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TextBox 23" id="23"/>
          <p:cNvSpPr txBox="true"/>
          <p:nvPr/>
        </p:nvSpPr>
        <p:spPr>
          <a:xfrm rot="0">
            <a:off x="6835125" y="2106983"/>
            <a:ext cx="5010594"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GIỚI THIỆU TỔNG QUAN</a:t>
            </a:r>
          </a:p>
        </p:txBody>
      </p:sp>
      <p:sp>
        <p:nvSpPr>
          <p:cNvPr name="TextBox 24" id="24"/>
          <p:cNvSpPr txBox="true"/>
          <p:nvPr/>
        </p:nvSpPr>
        <p:spPr>
          <a:xfrm rot="0">
            <a:off x="2713876" y="3687407"/>
            <a:ext cx="13372654" cy="10477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204295"/>
                </a:solidFill>
                <a:latin typeface="Clear Sans"/>
                <a:ea typeface="Clear Sans"/>
                <a:cs typeface="Clear Sans"/>
                <a:sym typeface="Clear Sans"/>
              </a:rPr>
              <a:t>Phát hiện chi tiết nhỏ trên sản phẩm</a:t>
            </a:r>
          </a:p>
          <a:p>
            <a:pPr algn="just">
              <a:lnSpc>
                <a:spcPts val="4200"/>
              </a:lnSpc>
            </a:pPr>
          </a:p>
        </p:txBody>
      </p:sp>
      <p:sp>
        <p:nvSpPr>
          <p:cNvPr name="TextBox 25" id="25"/>
          <p:cNvSpPr txBox="true"/>
          <p:nvPr/>
        </p:nvSpPr>
        <p:spPr>
          <a:xfrm rot="0">
            <a:off x="16688791" y="9210675"/>
            <a:ext cx="1248526"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4</a:t>
            </a:r>
          </a:p>
        </p:txBody>
      </p:sp>
      <p:sp>
        <p:nvSpPr>
          <p:cNvPr name="AutoShape 26" id="26"/>
          <p:cNvSpPr/>
          <p:nvPr/>
        </p:nvSpPr>
        <p:spPr>
          <a:xfrm>
            <a:off x="3041232" y="5124450"/>
            <a:ext cx="2012532" cy="19050"/>
          </a:xfrm>
          <a:prstGeom prst="line">
            <a:avLst/>
          </a:prstGeom>
          <a:ln cap="flat" w="38100">
            <a:solidFill>
              <a:srgbClr val="7AB3FF"/>
            </a:solidFill>
            <a:prstDash val="solid"/>
            <a:headEnd type="none" len="sm" w="sm"/>
            <a:tailEnd type="arrow" len="sm" w="med"/>
          </a:ln>
        </p:spPr>
      </p:sp>
      <p:sp>
        <p:nvSpPr>
          <p:cNvPr name="TextBox 27" id="27"/>
          <p:cNvSpPr txBox="true"/>
          <p:nvPr/>
        </p:nvSpPr>
        <p:spPr>
          <a:xfrm rot="0">
            <a:off x="5402819" y="4800917"/>
            <a:ext cx="7597616" cy="580390"/>
          </a:xfrm>
          <a:prstGeom prst="rect">
            <a:avLst/>
          </a:prstGeom>
        </p:spPr>
        <p:txBody>
          <a:bodyPr anchor="t" rtlCol="false" tIns="0" lIns="0" bIns="0" rIns="0">
            <a:spAutoFit/>
          </a:bodyPr>
          <a:lstStyle/>
          <a:p>
            <a:pPr algn="ctr">
              <a:lnSpc>
                <a:spcPts val="4759"/>
              </a:lnSpc>
            </a:pPr>
            <a:r>
              <a:rPr lang="en-US" sz="3399">
                <a:solidFill>
                  <a:srgbClr val="204295"/>
                </a:solidFill>
                <a:latin typeface="Clear Sans"/>
                <a:ea typeface="Clear Sans"/>
                <a:cs typeface="Clear Sans"/>
                <a:sym typeface="Clear Sans"/>
              </a:rPr>
              <a:t>SURF (SPEEDED UP ROBUST FEATURE)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Nhiệm vụ đề tài</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TextBox 23" id="23"/>
          <p:cNvSpPr txBox="true"/>
          <p:nvPr/>
        </p:nvSpPr>
        <p:spPr>
          <a:xfrm rot="0">
            <a:off x="6835125" y="2106983"/>
            <a:ext cx="5010594"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NHIỆM VỤ ĐỀ TÀI</a:t>
            </a:r>
          </a:p>
        </p:txBody>
      </p:sp>
      <p:sp>
        <p:nvSpPr>
          <p:cNvPr name="TextBox 24" id="24"/>
          <p:cNvSpPr txBox="true"/>
          <p:nvPr/>
        </p:nvSpPr>
        <p:spPr>
          <a:xfrm rot="0">
            <a:off x="2954188" y="3833972"/>
            <a:ext cx="13372654" cy="2388870"/>
          </a:xfrm>
          <a:prstGeom prst="rect">
            <a:avLst/>
          </a:prstGeom>
        </p:spPr>
        <p:txBody>
          <a:bodyPr anchor="t" rtlCol="false" tIns="0" lIns="0" bIns="0" rIns="0">
            <a:spAutoFit/>
          </a:bodyPr>
          <a:lstStyle/>
          <a:p>
            <a:pPr algn="just" marL="647700" indent="-323850" lvl="1">
              <a:lnSpc>
                <a:spcPts val="6540"/>
              </a:lnSpc>
              <a:buFont typeface="Arial"/>
              <a:buChar char="•"/>
            </a:pPr>
            <a:r>
              <a:rPr lang="en-US" sz="3000">
                <a:solidFill>
                  <a:srgbClr val="204295"/>
                </a:solidFill>
                <a:latin typeface="Clear Sans"/>
                <a:ea typeface="Clear Sans"/>
                <a:cs typeface="Clear Sans"/>
                <a:sym typeface="Clear Sans"/>
              </a:rPr>
              <a:t>Xây dựng lý thuyết động học và hoạch định quỹ đạo cho cánh tay robot</a:t>
            </a:r>
          </a:p>
          <a:p>
            <a:pPr algn="just" marL="647700" indent="-323850" lvl="1">
              <a:lnSpc>
                <a:spcPts val="6540"/>
              </a:lnSpc>
              <a:buFont typeface="Arial"/>
              <a:buChar char="•"/>
            </a:pPr>
            <a:r>
              <a:rPr lang="en-US" sz="3000">
                <a:solidFill>
                  <a:srgbClr val="204295"/>
                </a:solidFill>
                <a:latin typeface="Clear Sans"/>
                <a:ea typeface="Clear Sans"/>
                <a:cs typeface="Clear Sans"/>
                <a:sym typeface="Clear Sans"/>
              </a:rPr>
              <a:t>Xây dựng thuật toán để nhận diện đặc trưng nắp chai bằng SURF</a:t>
            </a:r>
          </a:p>
          <a:p>
            <a:pPr algn="just" marL="647700" indent="-323850" lvl="1">
              <a:lnSpc>
                <a:spcPts val="6540"/>
              </a:lnSpc>
              <a:buFont typeface="Arial"/>
              <a:buChar char="•"/>
            </a:pPr>
            <a:r>
              <a:rPr lang="en-US" sz="3000">
                <a:solidFill>
                  <a:srgbClr val="204295"/>
                </a:solidFill>
                <a:latin typeface="Clear Sans"/>
                <a:ea typeface="Clear Sans"/>
                <a:cs typeface="Clear Sans"/>
                <a:sym typeface="Clear Sans"/>
              </a:rPr>
              <a:t>Kết nối và điều khiển hệ thống</a:t>
            </a:r>
          </a:p>
        </p:txBody>
      </p:sp>
      <p:sp>
        <p:nvSpPr>
          <p:cNvPr name="TextBox 25" id="25"/>
          <p:cNvSpPr txBox="true"/>
          <p:nvPr/>
        </p:nvSpPr>
        <p:spPr>
          <a:xfrm rot="0">
            <a:off x="16688791" y="9210675"/>
            <a:ext cx="1248526"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881159" y="3244001"/>
            <a:ext cx="9406120" cy="6549011"/>
          </a:xfrm>
          <a:custGeom>
            <a:avLst/>
            <a:gdLst/>
            <a:ahLst/>
            <a:cxnLst/>
            <a:rect r="r" b="b" t="t" l="l"/>
            <a:pathLst>
              <a:path h="6549011" w="9406120">
                <a:moveTo>
                  <a:pt x="0" y="0"/>
                </a:moveTo>
                <a:lnTo>
                  <a:pt x="9406121" y="0"/>
                </a:lnTo>
                <a:lnTo>
                  <a:pt x="9406121" y="6549012"/>
                </a:lnTo>
                <a:lnTo>
                  <a:pt x="0" y="6549012"/>
                </a:lnTo>
                <a:lnTo>
                  <a:pt x="0" y="0"/>
                </a:lnTo>
                <a:close/>
              </a:path>
            </a:pathLst>
          </a:custGeom>
          <a:blipFill>
            <a:blip r:embed="rId6"/>
            <a:stretch>
              <a:fillRect l="0" t="0" r="0" b="0"/>
            </a:stretch>
          </a:blipFill>
        </p:spPr>
      </p:sp>
      <p:sp>
        <p:nvSpPr>
          <p:cNvPr name="Freeform 7" id="7"/>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5735000" y="1810891"/>
            <a:ext cx="6818001" cy="1136417"/>
            <a:chOff x="0" y="0"/>
            <a:chExt cx="1795687" cy="299303"/>
          </a:xfrm>
        </p:grpSpPr>
        <p:sp>
          <p:nvSpPr>
            <p:cNvPr name="Freeform 10" id="10"/>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1" id="11"/>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887400" y="2002230"/>
            <a:ext cx="6818001" cy="1136417"/>
            <a:chOff x="0" y="0"/>
            <a:chExt cx="1795687" cy="299303"/>
          </a:xfrm>
        </p:grpSpPr>
        <p:sp>
          <p:nvSpPr>
            <p:cNvPr name="Freeform 13" id="13"/>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4" id="14"/>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326841" y="9098183"/>
            <a:ext cx="2511101" cy="694829"/>
            <a:chOff x="0" y="0"/>
            <a:chExt cx="661360" cy="183000"/>
          </a:xfrm>
        </p:grpSpPr>
        <p:sp>
          <p:nvSpPr>
            <p:cNvPr name="Freeform 16" id="16"/>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7" id="17"/>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8" id="18"/>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9" id="19"/>
          <p:cNvGrpSpPr/>
          <p:nvPr/>
        </p:nvGrpSpPr>
        <p:grpSpPr>
          <a:xfrm rot="0">
            <a:off x="-464552" y="511757"/>
            <a:ext cx="4986562" cy="694829"/>
            <a:chOff x="0" y="0"/>
            <a:chExt cx="1313333" cy="183000"/>
          </a:xfrm>
        </p:grpSpPr>
        <p:sp>
          <p:nvSpPr>
            <p:cNvPr name="Freeform 20" id="20"/>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1" id="21"/>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3" id="23"/>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TextBox 24" id="24"/>
          <p:cNvSpPr txBox="true"/>
          <p:nvPr/>
        </p:nvSpPr>
        <p:spPr>
          <a:xfrm rot="0">
            <a:off x="6835125" y="2106983"/>
            <a:ext cx="5010594"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XÂY DỰNG HỆ THỐNG</a:t>
            </a:r>
          </a:p>
        </p:txBody>
      </p:sp>
      <p:sp>
        <p:nvSpPr>
          <p:cNvPr name="TextBox 25" id="25"/>
          <p:cNvSpPr txBox="true"/>
          <p:nvPr/>
        </p:nvSpPr>
        <p:spPr>
          <a:xfrm rot="0">
            <a:off x="16688791" y="9210675"/>
            <a:ext cx="1248526"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4522011" y="3320462"/>
            <a:ext cx="9586554" cy="5564685"/>
          </a:xfrm>
          <a:custGeom>
            <a:avLst/>
            <a:gdLst/>
            <a:ahLst/>
            <a:cxnLst/>
            <a:rect r="r" b="b" t="t" l="l"/>
            <a:pathLst>
              <a:path h="5564685" w="9586554">
                <a:moveTo>
                  <a:pt x="0" y="0"/>
                </a:moveTo>
                <a:lnTo>
                  <a:pt x="9586553" y="0"/>
                </a:lnTo>
                <a:lnTo>
                  <a:pt x="9586553" y="5564684"/>
                </a:lnTo>
                <a:lnTo>
                  <a:pt x="0" y="5564684"/>
                </a:lnTo>
                <a:lnTo>
                  <a:pt x="0" y="0"/>
                </a:lnTo>
                <a:close/>
              </a:path>
            </a:pathLst>
          </a:custGeom>
          <a:blipFill>
            <a:blip r:embed="rId8"/>
            <a:stretch>
              <a:fillRect l="0" t="0" r="0" b="0"/>
            </a:stretch>
          </a:blipFill>
        </p:spPr>
      </p:sp>
      <p:sp>
        <p:nvSpPr>
          <p:cNvPr name="AutoShape 24" id="24"/>
          <p:cNvSpPr/>
          <p:nvPr/>
        </p:nvSpPr>
        <p:spPr>
          <a:xfrm>
            <a:off x="5287564" y="9426548"/>
            <a:ext cx="2017296" cy="19050"/>
          </a:xfrm>
          <a:prstGeom prst="line">
            <a:avLst/>
          </a:prstGeom>
          <a:ln cap="flat" w="38100">
            <a:solidFill>
              <a:srgbClr val="7AB3FF"/>
            </a:solidFill>
            <a:prstDash val="solid"/>
            <a:headEnd type="none" len="sm" w="sm"/>
            <a:tailEnd type="arrow" len="sm" w="med"/>
          </a:ln>
        </p:spPr>
      </p:sp>
      <p:sp>
        <p:nvSpPr>
          <p:cNvPr name="Freeform 25" id="25"/>
          <p:cNvSpPr/>
          <p:nvPr/>
        </p:nvSpPr>
        <p:spPr>
          <a:xfrm flipH="false" flipV="false" rot="0">
            <a:off x="8518572" y="9248570"/>
            <a:ext cx="1555656" cy="355955"/>
          </a:xfrm>
          <a:custGeom>
            <a:avLst/>
            <a:gdLst/>
            <a:ahLst/>
            <a:cxnLst/>
            <a:rect r="r" b="b" t="t" l="l"/>
            <a:pathLst>
              <a:path h="355955" w="1555656">
                <a:moveTo>
                  <a:pt x="0" y="0"/>
                </a:moveTo>
                <a:lnTo>
                  <a:pt x="1555656" y="0"/>
                </a:lnTo>
                <a:lnTo>
                  <a:pt x="1555656" y="355956"/>
                </a:lnTo>
                <a:lnTo>
                  <a:pt x="0" y="355956"/>
                </a:lnTo>
                <a:lnTo>
                  <a:pt x="0" y="0"/>
                </a:lnTo>
                <a:close/>
              </a:path>
            </a:pathLst>
          </a:custGeom>
          <a:blipFill>
            <a:blip r:embed="rId9"/>
            <a:stretch>
              <a:fillRect l="0" t="0" r="0" b="0"/>
            </a:stretch>
          </a:blipFill>
        </p:spPr>
      </p:sp>
      <p:sp>
        <p:nvSpPr>
          <p:cNvPr name="TextBox 26" id="26"/>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KHÔNG GIAN LÀM VIỆC ROBOT</a:t>
            </a:r>
          </a:p>
        </p:txBody>
      </p:sp>
      <p:sp>
        <p:nvSpPr>
          <p:cNvPr name="TextBox 27" id="27"/>
          <p:cNvSpPr txBox="true"/>
          <p:nvPr/>
        </p:nvSpPr>
        <p:spPr>
          <a:xfrm rot="0">
            <a:off x="16688791" y="9210675"/>
            <a:ext cx="1248526"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764" y="92583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935624" y="-1028700"/>
            <a:ext cx="3525140" cy="2057400"/>
          </a:xfrm>
          <a:custGeom>
            <a:avLst/>
            <a:gdLst/>
            <a:ahLst/>
            <a:cxnLst/>
            <a:rect r="r" b="b" t="t" l="l"/>
            <a:pathLst>
              <a:path h="2057400" w="352514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5979" y="3059541"/>
            <a:ext cx="3631569" cy="2462864"/>
          </a:xfrm>
          <a:custGeom>
            <a:avLst/>
            <a:gdLst/>
            <a:ahLst/>
            <a:cxnLst/>
            <a:rect r="r" b="b" t="t" l="l"/>
            <a:pathLst>
              <a:path h="2462864" w="3631569">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880914" y="4682259"/>
            <a:ext cx="3634560" cy="2464892"/>
          </a:xfrm>
          <a:custGeom>
            <a:avLst/>
            <a:gdLst/>
            <a:ahLst/>
            <a:cxnLst/>
            <a:rect r="r" b="b" t="t" l="l"/>
            <a:pathLst>
              <a:path h="2464892" w="3634560">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13876" y="9258300"/>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3000436" y="-665255"/>
            <a:ext cx="2573688" cy="1693955"/>
          </a:xfrm>
          <a:custGeom>
            <a:avLst/>
            <a:gdLst/>
            <a:ahLst/>
            <a:cxnLst/>
            <a:rect r="r" b="b" t="t" l="l"/>
            <a:pathLst>
              <a:path h="1693955" w="2573688">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735000" y="1810891"/>
            <a:ext cx="6818001" cy="1136417"/>
            <a:chOff x="0" y="0"/>
            <a:chExt cx="1795687" cy="299303"/>
          </a:xfrm>
        </p:grpSpPr>
        <p:sp>
          <p:nvSpPr>
            <p:cNvPr name="Freeform 9" id="9"/>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sp>
        <p:sp>
          <p:nvSpPr>
            <p:cNvPr name="TextBox 10" id="10"/>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87400" y="2002230"/>
            <a:ext cx="6818001" cy="1136417"/>
            <a:chOff x="0" y="0"/>
            <a:chExt cx="1795687" cy="299303"/>
          </a:xfrm>
        </p:grpSpPr>
        <p:sp>
          <p:nvSpPr>
            <p:cNvPr name="Freeform 12" id="12"/>
            <p:cNvSpPr/>
            <p:nvPr/>
          </p:nvSpPr>
          <p:spPr>
            <a:xfrm flipH="false" flipV="false" rot="0">
              <a:off x="0" y="0"/>
              <a:ext cx="1795687" cy="299303"/>
            </a:xfrm>
            <a:custGeom>
              <a:avLst/>
              <a:gdLst/>
              <a:ahLst/>
              <a:cxnLst/>
              <a:rect r="r" b="b" t="t" l="l"/>
              <a:pathLst>
                <a:path h="299303" w="1795687">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sp>
        <p:sp>
          <p:nvSpPr>
            <p:cNvPr name="TextBox 13" id="13"/>
            <p:cNvSpPr txBox="true"/>
            <p:nvPr/>
          </p:nvSpPr>
          <p:spPr>
            <a:xfrm>
              <a:off x="0" y="-38100"/>
              <a:ext cx="1795687" cy="3374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326841" y="9098183"/>
            <a:ext cx="2511101" cy="694829"/>
            <a:chOff x="0" y="0"/>
            <a:chExt cx="661360" cy="183000"/>
          </a:xfrm>
        </p:grpSpPr>
        <p:sp>
          <p:nvSpPr>
            <p:cNvPr name="Freeform 15" id="15"/>
            <p:cNvSpPr/>
            <p:nvPr/>
          </p:nvSpPr>
          <p:spPr>
            <a:xfrm flipH="false" flipV="false" rot="0">
              <a:off x="0" y="0"/>
              <a:ext cx="661360" cy="183000"/>
            </a:xfrm>
            <a:custGeom>
              <a:avLst/>
              <a:gdLst/>
              <a:ahLst/>
              <a:cxnLst/>
              <a:rect r="r" b="b" t="t" l="l"/>
              <a:pathLst>
                <a:path h="183000" w="66136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16" id="16"/>
            <p:cNvSpPr txBox="true"/>
            <p:nvPr/>
          </p:nvSpPr>
          <p:spPr>
            <a:xfrm>
              <a:off x="0" y="-38100"/>
              <a:ext cx="661360" cy="2211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65344" y="9445598"/>
            <a:ext cx="961498" cy="19050"/>
          </a:xfrm>
          <a:prstGeom prst="line">
            <a:avLst/>
          </a:prstGeom>
          <a:ln cap="flat" w="38100">
            <a:solidFill>
              <a:srgbClr val="7AB3FF"/>
            </a:solidFill>
            <a:prstDash val="solid"/>
            <a:headEnd type="oval" len="lg" w="lg"/>
            <a:tailEnd type="none" len="sm" w="sm"/>
          </a:ln>
        </p:spPr>
      </p:sp>
      <p:grpSp>
        <p:nvGrpSpPr>
          <p:cNvPr name="Group 18" id="18"/>
          <p:cNvGrpSpPr/>
          <p:nvPr/>
        </p:nvGrpSpPr>
        <p:grpSpPr>
          <a:xfrm rot="0">
            <a:off x="-464552" y="511757"/>
            <a:ext cx="4986562" cy="694829"/>
            <a:chOff x="0" y="0"/>
            <a:chExt cx="1313333" cy="183000"/>
          </a:xfrm>
        </p:grpSpPr>
        <p:sp>
          <p:nvSpPr>
            <p:cNvPr name="Freeform 19" id="19"/>
            <p:cNvSpPr/>
            <p:nvPr/>
          </p:nvSpPr>
          <p:spPr>
            <a:xfrm flipH="false" flipV="false" rot="0">
              <a:off x="0" y="0"/>
              <a:ext cx="1313333" cy="183000"/>
            </a:xfrm>
            <a:custGeom>
              <a:avLst/>
              <a:gdLst/>
              <a:ahLst/>
              <a:cxnLst/>
              <a:rect r="r" b="b" t="t" l="l"/>
              <a:pathLst>
                <a:path h="183000" w="1313333">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sp>
        <p:sp>
          <p:nvSpPr>
            <p:cNvPr name="TextBox 20" id="20"/>
            <p:cNvSpPr txBox="true"/>
            <p:nvPr/>
          </p:nvSpPr>
          <p:spPr>
            <a:xfrm>
              <a:off x="0" y="-38100"/>
              <a:ext cx="1313333" cy="2211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028700" y="606425"/>
            <a:ext cx="4025064" cy="422275"/>
          </a:xfrm>
          <a:prstGeom prst="rect">
            <a:avLst/>
          </a:prstGeom>
        </p:spPr>
        <p:txBody>
          <a:bodyPr anchor="t" rtlCol="false" tIns="0" lIns="0" bIns="0" rIns="0">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name="AutoShape 22" id="22"/>
          <p:cNvSpPr/>
          <p:nvPr/>
        </p:nvSpPr>
        <p:spPr>
          <a:xfrm>
            <a:off x="4522011" y="859172"/>
            <a:ext cx="765554" cy="0"/>
          </a:xfrm>
          <a:prstGeom prst="line">
            <a:avLst/>
          </a:prstGeom>
          <a:ln cap="flat" w="38100">
            <a:solidFill>
              <a:srgbClr val="7AB3FF"/>
            </a:solidFill>
            <a:prstDash val="solid"/>
            <a:headEnd type="none" len="sm" w="sm"/>
            <a:tailEnd type="oval" len="lg" w="lg"/>
          </a:ln>
        </p:spPr>
      </p:sp>
      <p:sp>
        <p:nvSpPr>
          <p:cNvPr name="Freeform 23" id="23"/>
          <p:cNvSpPr/>
          <p:nvPr/>
        </p:nvSpPr>
        <p:spPr>
          <a:xfrm flipH="false" flipV="false" rot="0">
            <a:off x="5932990" y="3391657"/>
            <a:ext cx="6726820" cy="5706527"/>
          </a:xfrm>
          <a:custGeom>
            <a:avLst/>
            <a:gdLst/>
            <a:ahLst/>
            <a:cxnLst/>
            <a:rect r="r" b="b" t="t" l="l"/>
            <a:pathLst>
              <a:path h="5706527" w="6726820">
                <a:moveTo>
                  <a:pt x="0" y="0"/>
                </a:moveTo>
                <a:lnTo>
                  <a:pt x="6726820" y="0"/>
                </a:lnTo>
                <a:lnTo>
                  <a:pt x="6726820" y="5706526"/>
                </a:lnTo>
                <a:lnTo>
                  <a:pt x="0" y="5706526"/>
                </a:lnTo>
                <a:lnTo>
                  <a:pt x="0" y="0"/>
                </a:lnTo>
                <a:close/>
              </a:path>
            </a:pathLst>
          </a:custGeom>
          <a:blipFill>
            <a:blip r:embed="rId8"/>
            <a:stretch>
              <a:fillRect l="0" t="0" r="0" b="0"/>
            </a:stretch>
          </a:blipFill>
        </p:spPr>
      </p:sp>
      <p:grpSp>
        <p:nvGrpSpPr>
          <p:cNvPr name="Group 24" id="24"/>
          <p:cNvGrpSpPr/>
          <p:nvPr/>
        </p:nvGrpSpPr>
        <p:grpSpPr>
          <a:xfrm rot="0">
            <a:off x="12188013" y="6106757"/>
            <a:ext cx="2962546" cy="1294294"/>
            <a:chOff x="0" y="0"/>
            <a:chExt cx="780259" cy="340884"/>
          </a:xfrm>
        </p:grpSpPr>
        <p:sp>
          <p:nvSpPr>
            <p:cNvPr name="Freeform 25" id="25"/>
            <p:cNvSpPr/>
            <p:nvPr/>
          </p:nvSpPr>
          <p:spPr>
            <a:xfrm flipH="false" flipV="false" rot="0">
              <a:off x="0" y="0"/>
              <a:ext cx="780259" cy="340884"/>
            </a:xfrm>
            <a:custGeom>
              <a:avLst/>
              <a:gdLst/>
              <a:ahLst/>
              <a:cxnLst/>
              <a:rect r="r" b="b" t="t" l="l"/>
              <a:pathLst>
                <a:path h="340884" w="780259">
                  <a:moveTo>
                    <a:pt x="133277" y="0"/>
                  </a:moveTo>
                  <a:lnTo>
                    <a:pt x="646982" y="0"/>
                  </a:lnTo>
                  <a:cubicBezTo>
                    <a:pt x="682330" y="0"/>
                    <a:pt x="716229" y="14042"/>
                    <a:pt x="741223" y="39036"/>
                  </a:cubicBezTo>
                  <a:cubicBezTo>
                    <a:pt x="766217" y="64030"/>
                    <a:pt x="780259" y="97929"/>
                    <a:pt x="780259" y="133277"/>
                  </a:cubicBezTo>
                  <a:lnTo>
                    <a:pt x="780259" y="207608"/>
                  </a:lnTo>
                  <a:cubicBezTo>
                    <a:pt x="780259" y="281214"/>
                    <a:pt x="720589" y="340884"/>
                    <a:pt x="646982" y="340884"/>
                  </a:cubicBezTo>
                  <a:lnTo>
                    <a:pt x="133277" y="340884"/>
                  </a:lnTo>
                  <a:cubicBezTo>
                    <a:pt x="59670" y="340884"/>
                    <a:pt x="0" y="281214"/>
                    <a:pt x="0" y="207608"/>
                  </a:cubicBezTo>
                  <a:lnTo>
                    <a:pt x="0" y="133277"/>
                  </a:lnTo>
                  <a:cubicBezTo>
                    <a:pt x="0" y="59670"/>
                    <a:pt x="59670" y="0"/>
                    <a:pt x="133277" y="0"/>
                  </a:cubicBezTo>
                  <a:close/>
                </a:path>
              </a:pathLst>
            </a:custGeom>
            <a:solidFill>
              <a:srgbClr val="000000">
                <a:alpha val="0"/>
              </a:srgbClr>
            </a:solidFill>
            <a:ln w="38100" cap="rnd">
              <a:solidFill>
                <a:srgbClr val="204295"/>
              </a:solidFill>
              <a:prstDash val="solid"/>
              <a:round/>
            </a:ln>
          </p:spPr>
        </p:sp>
        <p:sp>
          <p:nvSpPr>
            <p:cNvPr name="TextBox 26" id="26"/>
            <p:cNvSpPr txBox="true"/>
            <p:nvPr/>
          </p:nvSpPr>
          <p:spPr>
            <a:xfrm>
              <a:off x="0" y="-38100"/>
              <a:ext cx="780259" cy="378984"/>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2379055" y="6464451"/>
            <a:ext cx="2620675" cy="663297"/>
          </a:xfrm>
          <a:custGeom>
            <a:avLst/>
            <a:gdLst/>
            <a:ahLst/>
            <a:cxnLst/>
            <a:rect r="r" b="b" t="t" l="l"/>
            <a:pathLst>
              <a:path h="663297" w="2620675">
                <a:moveTo>
                  <a:pt x="0" y="0"/>
                </a:moveTo>
                <a:lnTo>
                  <a:pt x="2620675" y="0"/>
                </a:lnTo>
                <a:lnTo>
                  <a:pt x="2620675" y="663297"/>
                </a:lnTo>
                <a:lnTo>
                  <a:pt x="0" y="663297"/>
                </a:lnTo>
                <a:lnTo>
                  <a:pt x="0" y="0"/>
                </a:lnTo>
                <a:close/>
              </a:path>
            </a:pathLst>
          </a:custGeom>
          <a:blipFill>
            <a:blip r:embed="rId9"/>
            <a:stretch>
              <a:fillRect l="-5986" t="0" r="0" b="0"/>
            </a:stretch>
          </a:blipFill>
        </p:spPr>
      </p:sp>
      <p:sp>
        <p:nvSpPr>
          <p:cNvPr name="TextBox 28" id="28"/>
          <p:cNvSpPr txBox="true"/>
          <p:nvPr/>
        </p:nvSpPr>
        <p:spPr>
          <a:xfrm rot="0">
            <a:off x="6213745" y="2159965"/>
            <a:ext cx="6165310" cy="563771"/>
          </a:xfrm>
          <a:prstGeom prst="rect">
            <a:avLst/>
          </a:prstGeom>
        </p:spPr>
        <p:txBody>
          <a:bodyPr anchor="t" rtlCol="false" tIns="0" lIns="0" bIns="0" rIns="0">
            <a:spAutoFit/>
          </a:bodyPr>
          <a:lstStyle/>
          <a:p>
            <a:pPr algn="ctr">
              <a:lnSpc>
                <a:spcPts val="4626"/>
              </a:lnSpc>
            </a:pPr>
            <a:r>
              <a:rPr lang="en-US" b="true" sz="3304">
                <a:solidFill>
                  <a:srgbClr val="204295"/>
                </a:solidFill>
                <a:latin typeface="Clear Sans Bold"/>
                <a:ea typeface="Clear Sans Bold"/>
                <a:cs typeface="Clear Sans Bold"/>
                <a:sym typeface="Clear Sans Bold"/>
              </a:rPr>
              <a:t>KHÔNG GIAN LÀM VIỆC ROBOT</a:t>
            </a:r>
          </a:p>
        </p:txBody>
      </p:sp>
      <p:sp>
        <p:nvSpPr>
          <p:cNvPr name="TextBox 29" id="29"/>
          <p:cNvSpPr txBox="true"/>
          <p:nvPr/>
        </p:nvSpPr>
        <p:spPr>
          <a:xfrm rot="0">
            <a:off x="16688791" y="9210675"/>
            <a:ext cx="1248526" cy="422275"/>
          </a:xfrm>
          <a:prstGeom prst="rect">
            <a:avLst/>
          </a:prstGeom>
        </p:spPr>
        <p:txBody>
          <a:bodyPr anchor="t" rtlCol="false" tIns="0" lIns="0" bIns="0" rIns="0">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DAGY4Gbxoec</dc:identifier>
  <dcterms:modified xsi:type="dcterms:W3CDTF">2011-08-01T06:04:30Z</dcterms:modified>
  <cp:revision>1</cp:revision>
  <dc:title>Blue and White Geometric Thesis Defense Presentation</dc:title>
</cp:coreProperties>
</file>